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68"/>
  </p:notesMasterIdLst>
  <p:sldIdLst>
    <p:sldId id="289" r:id="rId3"/>
    <p:sldId id="291" r:id="rId4"/>
    <p:sldId id="341" r:id="rId5"/>
    <p:sldId id="303" r:id="rId6"/>
    <p:sldId id="304" r:id="rId7"/>
    <p:sldId id="314" r:id="rId8"/>
    <p:sldId id="315" r:id="rId9"/>
    <p:sldId id="316" r:id="rId10"/>
    <p:sldId id="317" r:id="rId11"/>
    <p:sldId id="318" r:id="rId12"/>
    <p:sldId id="319" r:id="rId13"/>
    <p:sldId id="320" r:id="rId14"/>
    <p:sldId id="321" r:id="rId15"/>
    <p:sldId id="305" r:id="rId16"/>
    <p:sldId id="322" r:id="rId17"/>
    <p:sldId id="331" r:id="rId18"/>
    <p:sldId id="332" r:id="rId19"/>
    <p:sldId id="306" r:id="rId20"/>
    <p:sldId id="323" r:id="rId21"/>
    <p:sldId id="324" r:id="rId22"/>
    <p:sldId id="339" r:id="rId23"/>
    <p:sldId id="325" r:id="rId24"/>
    <p:sldId id="333" r:id="rId25"/>
    <p:sldId id="334" r:id="rId26"/>
    <p:sldId id="335" r:id="rId27"/>
    <p:sldId id="336" r:id="rId28"/>
    <p:sldId id="342" r:id="rId29"/>
    <p:sldId id="337" r:id="rId30"/>
    <p:sldId id="348" r:id="rId31"/>
    <p:sldId id="349" r:id="rId32"/>
    <p:sldId id="343" r:id="rId33"/>
    <p:sldId id="350" r:id="rId34"/>
    <p:sldId id="351" r:id="rId35"/>
    <p:sldId id="352" r:id="rId36"/>
    <p:sldId id="353" r:id="rId37"/>
    <p:sldId id="344" r:id="rId38"/>
    <p:sldId id="345" r:id="rId39"/>
    <p:sldId id="346" r:id="rId40"/>
    <p:sldId id="354" r:id="rId41"/>
    <p:sldId id="362" r:id="rId42"/>
    <p:sldId id="355" r:id="rId43"/>
    <p:sldId id="363" r:id="rId44"/>
    <p:sldId id="356" r:id="rId45"/>
    <p:sldId id="357" r:id="rId46"/>
    <p:sldId id="364" r:id="rId47"/>
    <p:sldId id="358" r:id="rId48"/>
    <p:sldId id="359" r:id="rId49"/>
    <p:sldId id="365" r:id="rId50"/>
    <p:sldId id="380" r:id="rId51"/>
    <p:sldId id="366" r:id="rId52"/>
    <p:sldId id="381" r:id="rId53"/>
    <p:sldId id="382" r:id="rId54"/>
    <p:sldId id="375" r:id="rId55"/>
    <p:sldId id="376" r:id="rId56"/>
    <p:sldId id="387" r:id="rId57"/>
    <p:sldId id="383" r:id="rId58"/>
    <p:sldId id="384" r:id="rId59"/>
    <p:sldId id="393" r:id="rId60"/>
    <p:sldId id="388" r:id="rId61"/>
    <p:sldId id="389" r:id="rId62"/>
    <p:sldId id="397" r:id="rId63"/>
    <p:sldId id="394" r:id="rId64"/>
    <p:sldId id="395" r:id="rId65"/>
    <p:sldId id="396" r:id="rId66"/>
    <p:sldId id="299"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B541"/>
    <a:srgbClr val="FAF8FA"/>
    <a:srgbClr val="00B400"/>
    <a:srgbClr val="3D65B1"/>
    <a:srgbClr val="B41A2D"/>
    <a:srgbClr val="8B3B85"/>
    <a:srgbClr val="2D4C8D"/>
    <a:srgbClr val="CEDCCB"/>
    <a:srgbClr val="2E8538"/>
    <a:srgbClr val="FDEB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5620"/>
    <p:restoredTop sz="94660"/>
  </p:normalViewPr>
  <p:slideViewPr>
    <p:cSldViewPr snapToGrid="0" snapToObjects="1">
      <p:cViewPr varScale="1">
        <p:scale>
          <a:sx n="75" d="100"/>
          <a:sy n="75" d="100"/>
        </p:scale>
        <p:origin x="360"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369AC8-9F6C-5B48-98CC-FCD961BA663C}" type="datetimeFigureOut">
              <a:rPr lang="en-US" smtClean="0"/>
              <a:pPr/>
              <a:t>9/14/2016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26BCAE-896D-A24F-A9B5-917C8A8BD58D}" type="slidenum">
              <a:rPr lang="en-US" smtClean="0"/>
              <a:pPr/>
              <a:t>‹#›</a:t>
            </a:fld>
            <a:endParaRPr lang="en-US" dirty="0"/>
          </a:p>
        </p:txBody>
      </p:sp>
    </p:spTree>
    <p:extLst>
      <p:ext uri="{BB962C8B-B14F-4D97-AF65-F5344CB8AC3E}">
        <p14:creationId xmlns:p14="http://schemas.microsoft.com/office/powerpoint/2010/main" val="28711075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55 in textbook</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AECDBF-17A3-8940-9F28-7CD31E535555}" type="slidenum">
              <a:rPr lang="en-US" smtClean="0">
                <a:solidFill>
                  <a:prstClr val="black"/>
                </a:solidFill>
                <a:latin typeface="Calibri"/>
              </a:rPr>
              <a:pPr/>
              <a:t>1</a:t>
            </a:fld>
            <a:endParaRPr lang="en-US" dirty="0">
              <a:solidFill>
                <a:prstClr val="black"/>
              </a:solidFill>
              <a:latin typeface="Calibri"/>
            </a:endParaRPr>
          </a:p>
        </p:txBody>
      </p:sp>
    </p:spTree>
    <p:extLst>
      <p:ext uri="{BB962C8B-B14F-4D97-AF65-F5344CB8AC3E}">
        <p14:creationId xmlns:p14="http://schemas.microsoft.com/office/powerpoint/2010/main" val="517967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56–57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10</a:t>
            </a:fld>
            <a:endParaRPr lang="en-US" dirty="0"/>
          </a:p>
        </p:txBody>
      </p:sp>
    </p:spTree>
    <p:extLst>
      <p:ext uri="{BB962C8B-B14F-4D97-AF65-F5344CB8AC3E}">
        <p14:creationId xmlns:p14="http://schemas.microsoft.com/office/powerpoint/2010/main" val="1418930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56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11</a:t>
            </a:fld>
            <a:endParaRPr lang="en-US" dirty="0"/>
          </a:p>
        </p:txBody>
      </p:sp>
    </p:spTree>
    <p:extLst>
      <p:ext uri="{BB962C8B-B14F-4D97-AF65-F5344CB8AC3E}">
        <p14:creationId xmlns:p14="http://schemas.microsoft.com/office/powerpoint/2010/main" val="2620780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56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12</a:t>
            </a:fld>
            <a:endParaRPr lang="en-US" dirty="0"/>
          </a:p>
        </p:txBody>
      </p:sp>
    </p:spTree>
    <p:extLst>
      <p:ext uri="{BB962C8B-B14F-4D97-AF65-F5344CB8AC3E}">
        <p14:creationId xmlns:p14="http://schemas.microsoft.com/office/powerpoint/2010/main" val="3469345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56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13</a:t>
            </a:fld>
            <a:endParaRPr lang="en-US" dirty="0"/>
          </a:p>
        </p:txBody>
      </p:sp>
    </p:spTree>
    <p:extLst>
      <p:ext uri="{BB962C8B-B14F-4D97-AF65-F5344CB8AC3E}">
        <p14:creationId xmlns:p14="http://schemas.microsoft.com/office/powerpoint/2010/main" val="2184926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57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14</a:t>
            </a:fld>
            <a:endParaRPr lang="en-US" dirty="0"/>
          </a:p>
        </p:txBody>
      </p:sp>
    </p:spTree>
    <p:extLst>
      <p:ext uri="{BB962C8B-B14F-4D97-AF65-F5344CB8AC3E}">
        <p14:creationId xmlns:p14="http://schemas.microsoft.com/office/powerpoint/2010/main" val="676229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57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15</a:t>
            </a:fld>
            <a:endParaRPr lang="en-US" dirty="0"/>
          </a:p>
        </p:txBody>
      </p:sp>
    </p:spTree>
    <p:extLst>
      <p:ext uri="{BB962C8B-B14F-4D97-AF65-F5344CB8AC3E}">
        <p14:creationId xmlns:p14="http://schemas.microsoft.com/office/powerpoint/2010/main" val="3683218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57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16</a:t>
            </a:fld>
            <a:endParaRPr lang="en-US" dirty="0"/>
          </a:p>
        </p:txBody>
      </p:sp>
    </p:spTree>
    <p:extLst>
      <p:ext uri="{BB962C8B-B14F-4D97-AF65-F5344CB8AC3E}">
        <p14:creationId xmlns:p14="http://schemas.microsoft.com/office/powerpoint/2010/main" val="2228417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57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17</a:t>
            </a:fld>
            <a:endParaRPr lang="en-US" dirty="0"/>
          </a:p>
        </p:txBody>
      </p:sp>
    </p:spTree>
    <p:extLst>
      <p:ext uri="{BB962C8B-B14F-4D97-AF65-F5344CB8AC3E}">
        <p14:creationId xmlns:p14="http://schemas.microsoft.com/office/powerpoint/2010/main" val="2838265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57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18</a:t>
            </a:fld>
            <a:endParaRPr lang="en-US" dirty="0"/>
          </a:p>
        </p:txBody>
      </p:sp>
    </p:spTree>
    <p:extLst>
      <p:ext uri="{BB962C8B-B14F-4D97-AF65-F5344CB8AC3E}">
        <p14:creationId xmlns:p14="http://schemas.microsoft.com/office/powerpoint/2010/main" val="1181155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57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19</a:t>
            </a:fld>
            <a:endParaRPr lang="en-US" dirty="0"/>
          </a:p>
        </p:txBody>
      </p:sp>
    </p:spTree>
    <p:extLst>
      <p:ext uri="{BB962C8B-B14F-4D97-AF65-F5344CB8AC3E}">
        <p14:creationId xmlns:p14="http://schemas.microsoft.com/office/powerpoint/2010/main" val="461405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55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2</a:t>
            </a:fld>
            <a:endParaRPr lang="en-US" dirty="0"/>
          </a:p>
        </p:txBody>
      </p:sp>
    </p:spTree>
    <p:extLst>
      <p:ext uri="{BB962C8B-B14F-4D97-AF65-F5344CB8AC3E}">
        <p14:creationId xmlns:p14="http://schemas.microsoft.com/office/powerpoint/2010/main" val="2702357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58 in textbook</a:t>
            </a:r>
          </a:p>
          <a:p>
            <a:r>
              <a:rPr lang="en-US" sz="1200" dirty="0"/>
              <a:t>ANSWER: C</a:t>
            </a:r>
          </a:p>
          <a:p>
            <a:r>
              <a:rPr lang="en-US" sz="1200" dirty="0"/>
              <a:t>The next slide shows and explains the answer. </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20</a:t>
            </a:fld>
            <a:endParaRPr lang="en-US" dirty="0"/>
          </a:p>
        </p:txBody>
      </p:sp>
    </p:spTree>
    <p:extLst>
      <p:ext uri="{BB962C8B-B14F-4D97-AF65-F5344CB8AC3E}">
        <p14:creationId xmlns:p14="http://schemas.microsoft.com/office/powerpoint/2010/main" val="644677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58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21</a:t>
            </a:fld>
            <a:endParaRPr lang="en-US" dirty="0"/>
          </a:p>
        </p:txBody>
      </p:sp>
    </p:spTree>
    <p:extLst>
      <p:ext uri="{BB962C8B-B14F-4D97-AF65-F5344CB8AC3E}">
        <p14:creationId xmlns:p14="http://schemas.microsoft.com/office/powerpoint/2010/main" val="2393429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58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22</a:t>
            </a:fld>
            <a:endParaRPr lang="en-US" dirty="0"/>
          </a:p>
        </p:txBody>
      </p:sp>
    </p:spTree>
    <p:extLst>
      <p:ext uri="{BB962C8B-B14F-4D97-AF65-F5344CB8AC3E}">
        <p14:creationId xmlns:p14="http://schemas.microsoft.com/office/powerpoint/2010/main" val="4088135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63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23</a:t>
            </a:fld>
            <a:endParaRPr lang="en-US" dirty="0"/>
          </a:p>
        </p:txBody>
      </p:sp>
    </p:spTree>
    <p:extLst>
      <p:ext uri="{BB962C8B-B14F-4D97-AF65-F5344CB8AC3E}">
        <p14:creationId xmlns:p14="http://schemas.microsoft.com/office/powerpoint/2010/main" val="1286500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63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24</a:t>
            </a:fld>
            <a:endParaRPr lang="en-US" dirty="0"/>
          </a:p>
        </p:txBody>
      </p:sp>
    </p:spTree>
    <p:extLst>
      <p:ext uri="{BB962C8B-B14F-4D97-AF65-F5344CB8AC3E}">
        <p14:creationId xmlns:p14="http://schemas.microsoft.com/office/powerpoint/2010/main" val="2540905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63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25</a:t>
            </a:fld>
            <a:endParaRPr lang="en-US" dirty="0"/>
          </a:p>
        </p:txBody>
      </p:sp>
    </p:spTree>
    <p:extLst>
      <p:ext uri="{BB962C8B-B14F-4D97-AF65-F5344CB8AC3E}">
        <p14:creationId xmlns:p14="http://schemas.microsoft.com/office/powerpoint/2010/main" val="50539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63 in textbook</a:t>
            </a:r>
          </a:p>
          <a:p>
            <a:r>
              <a:rPr lang="en-US" sz="1200" dirty="0"/>
              <a:t>ANSWER: TV violence</a:t>
            </a:r>
          </a:p>
          <a:p>
            <a:r>
              <a:rPr lang="en-US" sz="1200" dirty="0"/>
              <a:t>The next slide shows and explains the answer. </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26</a:t>
            </a:fld>
            <a:endParaRPr lang="en-US" dirty="0"/>
          </a:p>
        </p:txBody>
      </p:sp>
    </p:spTree>
    <p:extLst>
      <p:ext uri="{BB962C8B-B14F-4D97-AF65-F5344CB8AC3E}">
        <p14:creationId xmlns:p14="http://schemas.microsoft.com/office/powerpoint/2010/main" val="631036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63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27</a:t>
            </a:fld>
            <a:endParaRPr lang="en-US" dirty="0"/>
          </a:p>
        </p:txBody>
      </p:sp>
    </p:spTree>
    <p:extLst>
      <p:ext uri="{BB962C8B-B14F-4D97-AF65-F5344CB8AC3E}">
        <p14:creationId xmlns:p14="http://schemas.microsoft.com/office/powerpoint/2010/main" val="1511823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63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28</a:t>
            </a:fld>
            <a:endParaRPr lang="en-US" dirty="0"/>
          </a:p>
        </p:txBody>
      </p:sp>
    </p:spTree>
    <p:extLst>
      <p:ext uri="{BB962C8B-B14F-4D97-AF65-F5344CB8AC3E}">
        <p14:creationId xmlns:p14="http://schemas.microsoft.com/office/powerpoint/2010/main" val="4182922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63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29</a:t>
            </a:fld>
            <a:endParaRPr lang="en-US" dirty="0"/>
          </a:p>
        </p:txBody>
      </p:sp>
    </p:spTree>
    <p:extLst>
      <p:ext uri="{BB962C8B-B14F-4D97-AF65-F5344CB8AC3E}">
        <p14:creationId xmlns:p14="http://schemas.microsoft.com/office/powerpoint/2010/main" val="373142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55 in textbook</a:t>
            </a:r>
          </a:p>
          <a:p>
            <a:r>
              <a:rPr lang="en-US" sz="1200" dirty="0"/>
              <a:t>ANSWER: The man on the couch has problems. </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3</a:t>
            </a:fld>
            <a:endParaRPr lang="en-US" dirty="0"/>
          </a:p>
        </p:txBody>
      </p:sp>
    </p:spTree>
    <p:extLst>
      <p:ext uri="{BB962C8B-B14F-4D97-AF65-F5344CB8AC3E}">
        <p14:creationId xmlns:p14="http://schemas.microsoft.com/office/powerpoint/2010/main" val="210209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63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30</a:t>
            </a:fld>
            <a:endParaRPr lang="en-US" dirty="0"/>
          </a:p>
        </p:txBody>
      </p:sp>
    </p:spTree>
    <p:extLst>
      <p:ext uri="{BB962C8B-B14F-4D97-AF65-F5344CB8AC3E}">
        <p14:creationId xmlns:p14="http://schemas.microsoft.com/office/powerpoint/2010/main" val="28355377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64 in textbook</a:t>
            </a:r>
          </a:p>
          <a:p>
            <a:r>
              <a:rPr lang="en-US" sz="1200" dirty="0"/>
              <a:t>ANSWER: Carbon monoxide</a:t>
            </a:r>
          </a:p>
          <a:p>
            <a:r>
              <a:rPr lang="en-US" sz="1200" dirty="0"/>
              <a:t>The next slide shows and explains the answer. </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31</a:t>
            </a:fld>
            <a:endParaRPr lang="en-US" dirty="0"/>
          </a:p>
        </p:txBody>
      </p:sp>
    </p:spTree>
    <p:extLst>
      <p:ext uri="{BB962C8B-B14F-4D97-AF65-F5344CB8AC3E}">
        <p14:creationId xmlns:p14="http://schemas.microsoft.com/office/powerpoint/2010/main" val="3647058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64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32</a:t>
            </a:fld>
            <a:endParaRPr lang="en-US" dirty="0"/>
          </a:p>
        </p:txBody>
      </p:sp>
    </p:spTree>
    <p:extLst>
      <p:ext uri="{BB962C8B-B14F-4D97-AF65-F5344CB8AC3E}">
        <p14:creationId xmlns:p14="http://schemas.microsoft.com/office/powerpoint/2010/main" val="16096067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64 in textbook</a:t>
            </a:r>
          </a:p>
          <a:p>
            <a:r>
              <a:rPr lang="en-US" sz="1200" dirty="0"/>
              <a:t>ANSWER: </a:t>
            </a:r>
            <a:r>
              <a:rPr lang="en-US" sz="1200" dirty="0">
                <a:latin typeface="Times New Roman"/>
                <a:cs typeface="Times New Roman"/>
              </a:rPr>
              <a:t>Carbon monoxide is deadly for many reasons.</a:t>
            </a:r>
            <a:endParaRPr lang="en-US" sz="1200" dirty="0"/>
          </a:p>
          <a:p>
            <a:r>
              <a:rPr lang="en-US" sz="1200" dirty="0"/>
              <a:t>The next slide shows and explains the answer. </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33</a:t>
            </a:fld>
            <a:endParaRPr lang="en-US" dirty="0"/>
          </a:p>
        </p:txBody>
      </p:sp>
    </p:spTree>
    <p:extLst>
      <p:ext uri="{BB962C8B-B14F-4D97-AF65-F5344CB8AC3E}">
        <p14:creationId xmlns:p14="http://schemas.microsoft.com/office/powerpoint/2010/main" val="25765703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64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34</a:t>
            </a:fld>
            <a:endParaRPr lang="en-US" dirty="0"/>
          </a:p>
        </p:txBody>
      </p:sp>
    </p:spTree>
    <p:extLst>
      <p:ext uri="{BB962C8B-B14F-4D97-AF65-F5344CB8AC3E}">
        <p14:creationId xmlns:p14="http://schemas.microsoft.com/office/powerpoint/2010/main" val="426495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64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35</a:t>
            </a:fld>
            <a:endParaRPr lang="en-US" dirty="0"/>
          </a:p>
        </p:txBody>
      </p:sp>
    </p:spTree>
    <p:extLst>
      <p:ext uri="{BB962C8B-B14F-4D97-AF65-F5344CB8AC3E}">
        <p14:creationId xmlns:p14="http://schemas.microsoft.com/office/powerpoint/2010/main" val="4216926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66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36</a:t>
            </a:fld>
            <a:endParaRPr lang="en-US" dirty="0"/>
          </a:p>
        </p:txBody>
      </p:sp>
    </p:spTree>
    <p:extLst>
      <p:ext uri="{BB962C8B-B14F-4D97-AF65-F5344CB8AC3E}">
        <p14:creationId xmlns:p14="http://schemas.microsoft.com/office/powerpoint/2010/main" val="12365956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69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37</a:t>
            </a:fld>
            <a:endParaRPr lang="en-US" dirty="0"/>
          </a:p>
        </p:txBody>
      </p:sp>
    </p:spTree>
    <p:extLst>
      <p:ext uri="{BB962C8B-B14F-4D97-AF65-F5344CB8AC3E}">
        <p14:creationId xmlns:p14="http://schemas.microsoft.com/office/powerpoint/2010/main" val="9403478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69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38</a:t>
            </a:fld>
            <a:endParaRPr lang="en-US" dirty="0"/>
          </a:p>
        </p:txBody>
      </p:sp>
    </p:spTree>
    <p:extLst>
      <p:ext uri="{BB962C8B-B14F-4D97-AF65-F5344CB8AC3E}">
        <p14:creationId xmlns:p14="http://schemas.microsoft.com/office/powerpoint/2010/main" val="21719853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69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39</a:t>
            </a:fld>
            <a:endParaRPr lang="en-US" dirty="0"/>
          </a:p>
        </p:txBody>
      </p:sp>
    </p:spTree>
    <p:extLst>
      <p:ext uri="{BB962C8B-B14F-4D97-AF65-F5344CB8AC3E}">
        <p14:creationId xmlns:p14="http://schemas.microsoft.com/office/powerpoint/2010/main" val="2402133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55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4</a:t>
            </a:fld>
            <a:endParaRPr lang="en-US" dirty="0"/>
          </a:p>
        </p:txBody>
      </p:sp>
    </p:spTree>
    <p:extLst>
      <p:ext uri="{BB962C8B-B14F-4D97-AF65-F5344CB8AC3E}">
        <p14:creationId xmlns:p14="http://schemas.microsoft.com/office/powerpoint/2010/main" val="4762044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69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40</a:t>
            </a:fld>
            <a:endParaRPr lang="en-US" dirty="0"/>
          </a:p>
        </p:txBody>
      </p:sp>
    </p:spTree>
    <p:extLst>
      <p:ext uri="{BB962C8B-B14F-4D97-AF65-F5344CB8AC3E}">
        <p14:creationId xmlns:p14="http://schemas.microsoft.com/office/powerpoint/2010/main" val="2753782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69 in textbook</a:t>
            </a:r>
          </a:p>
          <a:p>
            <a:r>
              <a:rPr lang="en-US" sz="1200" dirty="0"/>
              <a:t>ANSWER: 1. five job trends; 2. four different stages;</a:t>
            </a:r>
            <a:r>
              <a:rPr lang="en-US" sz="1200" baseline="0" dirty="0"/>
              <a:t> 3. various traits</a:t>
            </a:r>
            <a:endParaRPr lang="en-US" sz="1200" dirty="0"/>
          </a:p>
          <a:p>
            <a:r>
              <a:rPr lang="en-US" sz="1200" dirty="0"/>
              <a:t>The next slide shows and explains the answer.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41</a:t>
            </a:fld>
            <a:endParaRPr lang="en-US" dirty="0"/>
          </a:p>
        </p:txBody>
      </p:sp>
    </p:spTree>
    <p:extLst>
      <p:ext uri="{BB962C8B-B14F-4D97-AF65-F5344CB8AC3E}">
        <p14:creationId xmlns:p14="http://schemas.microsoft.com/office/powerpoint/2010/main" val="30631510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69–70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42</a:t>
            </a:fld>
            <a:endParaRPr lang="en-US" dirty="0"/>
          </a:p>
        </p:txBody>
      </p:sp>
    </p:spTree>
    <p:extLst>
      <p:ext uri="{BB962C8B-B14F-4D97-AF65-F5344CB8AC3E}">
        <p14:creationId xmlns:p14="http://schemas.microsoft.com/office/powerpoint/2010/main" val="32049086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70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43</a:t>
            </a:fld>
            <a:endParaRPr lang="en-US" dirty="0"/>
          </a:p>
        </p:txBody>
      </p:sp>
    </p:spTree>
    <p:extLst>
      <p:ext uri="{BB962C8B-B14F-4D97-AF65-F5344CB8AC3E}">
        <p14:creationId xmlns:p14="http://schemas.microsoft.com/office/powerpoint/2010/main" val="35749675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70 in textbook</a:t>
            </a:r>
          </a:p>
          <a:p>
            <a:r>
              <a:rPr lang="en-US" sz="1200" dirty="0"/>
              <a:t>ANSWER: Addition</a:t>
            </a:r>
            <a:r>
              <a:rPr lang="en-US" sz="1200" baseline="0" dirty="0"/>
              <a:t> words: One, In addition, Another; List words: negative ways</a:t>
            </a:r>
            <a:endParaRPr lang="en-US" sz="1200" dirty="0"/>
          </a:p>
          <a:p>
            <a:r>
              <a:rPr lang="en-US" sz="1200" dirty="0"/>
              <a:t>The next slide shows and explains the answer. </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44</a:t>
            </a:fld>
            <a:endParaRPr lang="en-US" dirty="0"/>
          </a:p>
        </p:txBody>
      </p:sp>
    </p:spTree>
    <p:extLst>
      <p:ext uri="{BB962C8B-B14F-4D97-AF65-F5344CB8AC3E}">
        <p14:creationId xmlns:p14="http://schemas.microsoft.com/office/powerpoint/2010/main" val="32181588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70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45</a:t>
            </a:fld>
            <a:endParaRPr lang="en-US" dirty="0"/>
          </a:p>
        </p:txBody>
      </p:sp>
    </p:spTree>
    <p:extLst>
      <p:ext uri="{BB962C8B-B14F-4D97-AF65-F5344CB8AC3E}">
        <p14:creationId xmlns:p14="http://schemas.microsoft.com/office/powerpoint/2010/main" val="6608921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71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46</a:t>
            </a:fld>
            <a:endParaRPr lang="en-US" dirty="0"/>
          </a:p>
        </p:txBody>
      </p:sp>
    </p:spTree>
    <p:extLst>
      <p:ext uri="{BB962C8B-B14F-4D97-AF65-F5344CB8AC3E}">
        <p14:creationId xmlns:p14="http://schemas.microsoft.com/office/powerpoint/2010/main" val="5722409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71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47</a:t>
            </a:fld>
            <a:endParaRPr lang="en-US" dirty="0"/>
          </a:p>
        </p:txBody>
      </p:sp>
    </p:spTree>
    <p:extLst>
      <p:ext uri="{BB962C8B-B14F-4D97-AF65-F5344CB8AC3E}">
        <p14:creationId xmlns:p14="http://schemas.microsoft.com/office/powerpoint/2010/main" val="16523335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72 in textbook</a:t>
            </a:r>
          </a:p>
          <a:p>
            <a:r>
              <a:rPr lang="en-US" sz="1200" dirty="0"/>
              <a:t>ANSWER: The first sentence</a:t>
            </a:r>
          </a:p>
          <a:p>
            <a:r>
              <a:rPr lang="en-US" sz="1200" dirty="0"/>
              <a:t>The next slide shows and explains the answer. </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48</a:t>
            </a:fld>
            <a:endParaRPr lang="en-US" dirty="0"/>
          </a:p>
        </p:txBody>
      </p:sp>
    </p:spTree>
    <p:extLst>
      <p:ext uri="{BB962C8B-B14F-4D97-AF65-F5344CB8AC3E}">
        <p14:creationId xmlns:p14="http://schemas.microsoft.com/office/powerpoint/2010/main" val="3719620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72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49</a:t>
            </a:fld>
            <a:endParaRPr lang="en-US" dirty="0"/>
          </a:p>
        </p:txBody>
      </p:sp>
    </p:spTree>
    <p:extLst>
      <p:ext uri="{BB962C8B-B14F-4D97-AF65-F5344CB8AC3E}">
        <p14:creationId xmlns:p14="http://schemas.microsoft.com/office/powerpoint/2010/main" val="3282564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56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5</a:t>
            </a:fld>
            <a:endParaRPr lang="en-US" dirty="0"/>
          </a:p>
        </p:txBody>
      </p:sp>
    </p:spTree>
    <p:extLst>
      <p:ext uri="{BB962C8B-B14F-4D97-AF65-F5344CB8AC3E}">
        <p14:creationId xmlns:p14="http://schemas.microsoft.com/office/powerpoint/2010/main" val="18670251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72 in textbook</a:t>
            </a:r>
          </a:p>
          <a:p>
            <a:r>
              <a:rPr lang="en-US" sz="1200" dirty="0"/>
              <a:t>ANSWER: The second sentence</a:t>
            </a:r>
          </a:p>
          <a:p>
            <a:r>
              <a:rPr lang="en-US" sz="1200" dirty="0"/>
              <a:t>The next slide shows and explains the answer.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50</a:t>
            </a:fld>
            <a:endParaRPr lang="en-US" dirty="0"/>
          </a:p>
        </p:txBody>
      </p:sp>
    </p:spTree>
    <p:extLst>
      <p:ext uri="{BB962C8B-B14F-4D97-AF65-F5344CB8AC3E}">
        <p14:creationId xmlns:p14="http://schemas.microsoft.com/office/powerpoint/2010/main" val="13567112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72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51</a:t>
            </a:fld>
            <a:endParaRPr lang="en-US" dirty="0"/>
          </a:p>
        </p:txBody>
      </p:sp>
    </p:spTree>
    <p:extLst>
      <p:ext uri="{BB962C8B-B14F-4D97-AF65-F5344CB8AC3E}">
        <p14:creationId xmlns:p14="http://schemas.microsoft.com/office/powerpoint/2010/main" val="29042741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72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52</a:t>
            </a:fld>
            <a:endParaRPr lang="en-US" dirty="0"/>
          </a:p>
        </p:txBody>
      </p:sp>
    </p:spTree>
    <p:extLst>
      <p:ext uri="{BB962C8B-B14F-4D97-AF65-F5344CB8AC3E}">
        <p14:creationId xmlns:p14="http://schemas.microsoft.com/office/powerpoint/2010/main" val="33949025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73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53</a:t>
            </a:fld>
            <a:endParaRPr lang="en-US" dirty="0"/>
          </a:p>
        </p:txBody>
      </p:sp>
    </p:spTree>
    <p:extLst>
      <p:ext uri="{BB962C8B-B14F-4D97-AF65-F5344CB8AC3E}">
        <p14:creationId xmlns:p14="http://schemas.microsoft.com/office/powerpoint/2010/main" val="18055732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73 in textbook</a:t>
            </a:r>
          </a:p>
          <a:p>
            <a:r>
              <a:rPr lang="en-US" sz="1200" dirty="0"/>
              <a:t>ANSWER: The fifth sentence</a:t>
            </a:r>
          </a:p>
          <a:p>
            <a:r>
              <a:rPr lang="en-US" sz="1200" dirty="0"/>
              <a:t>The next slide shows and explains the answer. </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54</a:t>
            </a:fld>
            <a:endParaRPr lang="en-US" dirty="0"/>
          </a:p>
        </p:txBody>
      </p:sp>
    </p:spTree>
    <p:extLst>
      <p:ext uri="{BB962C8B-B14F-4D97-AF65-F5344CB8AC3E}">
        <p14:creationId xmlns:p14="http://schemas.microsoft.com/office/powerpoint/2010/main" val="22009005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73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55</a:t>
            </a:fld>
            <a:endParaRPr lang="en-US" dirty="0"/>
          </a:p>
        </p:txBody>
      </p:sp>
    </p:spTree>
    <p:extLst>
      <p:ext uri="{BB962C8B-B14F-4D97-AF65-F5344CB8AC3E}">
        <p14:creationId xmlns:p14="http://schemas.microsoft.com/office/powerpoint/2010/main" val="41186118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73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56</a:t>
            </a:fld>
            <a:endParaRPr lang="en-US" dirty="0"/>
          </a:p>
        </p:txBody>
      </p:sp>
    </p:spTree>
    <p:extLst>
      <p:ext uri="{BB962C8B-B14F-4D97-AF65-F5344CB8AC3E}">
        <p14:creationId xmlns:p14="http://schemas.microsoft.com/office/powerpoint/2010/main" val="27441850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74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57</a:t>
            </a:fld>
            <a:endParaRPr lang="en-US" dirty="0"/>
          </a:p>
        </p:txBody>
      </p:sp>
    </p:spTree>
    <p:extLst>
      <p:ext uri="{BB962C8B-B14F-4D97-AF65-F5344CB8AC3E}">
        <p14:creationId xmlns:p14="http://schemas.microsoft.com/office/powerpoint/2010/main" val="32863182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74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58</a:t>
            </a:fld>
            <a:endParaRPr lang="en-US" dirty="0"/>
          </a:p>
        </p:txBody>
      </p:sp>
    </p:spTree>
    <p:extLst>
      <p:ext uri="{BB962C8B-B14F-4D97-AF65-F5344CB8AC3E}">
        <p14:creationId xmlns:p14="http://schemas.microsoft.com/office/powerpoint/2010/main" val="464467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74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59</a:t>
            </a:fld>
            <a:endParaRPr lang="en-US" dirty="0"/>
          </a:p>
        </p:txBody>
      </p:sp>
    </p:spTree>
    <p:extLst>
      <p:ext uri="{BB962C8B-B14F-4D97-AF65-F5344CB8AC3E}">
        <p14:creationId xmlns:p14="http://schemas.microsoft.com/office/powerpoint/2010/main" val="331965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56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6</a:t>
            </a:fld>
            <a:endParaRPr lang="en-US" dirty="0"/>
          </a:p>
        </p:txBody>
      </p:sp>
    </p:spTree>
    <p:extLst>
      <p:ext uri="{BB962C8B-B14F-4D97-AF65-F5344CB8AC3E}">
        <p14:creationId xmlns:p14="http://schemas.microsoft.com/office/powerpoint/2010/main" val="13853602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74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60</a:t>
            </a:fld>
            <a:endParaRPr lang="en-US" dirty="0"/>
          </a:p>
        </p:txBody>
      </p:sp>
    </p:spTree>
    <p:extLst>
      <p:ext uri="{BB962C8B-B14F-4D97-AF65-F5344CB8AC3E}">
        <p14:creationId xmlns:p14="http://schemas.microsoft.com/office/powerpoint/2010/main" val="20491355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74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61</a:t>
            </a:fld>
            <a:endParaRPr lang="en-US" dirty="0"/>
          </a:p>
        </p:txBody>
      </p:sp>
    </p:spTree>
    <p:extLst>
      <p:ext uri="{BB962C8B-B14F-4D97-AF65-F5344CB8AC3E}">
        <p14:creationId xmlns:p14="http://schemas.microsoft.com/office/powerpoint/2010/main" val="42785243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76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62</a:t>
            </a:fld>
            <a:endParaRPr lang="en-US" dirty="0"/>
          </a:p>
        </p:txBody>
      </p:sp>
    </p:spTree>
    <p:extLst>
      <p:ext uri="{BB962C8B-B14F-4D97-AF65-F5344CB8AC3E}">
        <p14:creationId xmlns:p14="http://schemas.microsoft.com/office/powerpoint/2010/main" val="14493164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77–78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63</a:t>
            </a:fld>
            <a:endParaRPr lang="en-US" dirty="0"/>
          </a:p>
        </p:txBody>
      </p:sp>
    </p:spTree>
    <p:extLst>
      <p:ext uri="{BB962C8B-B14F-4D97-AF65-F5344CB8AC3E}">
        <p14:creationId xmlns:p14="http://schemas.microsoft.com/office/powerpoint/2010/main" val="28204644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79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64</a:t>
            </a:fld>
            <a:endParaRPr lang="en-US" dirty="0"/>
          </a:p>
        </p:txBody>
      </p:sp>
    </p:spTree>
    <p:extLst>
      <p:ext uri="{BB962C8B-B14F-4D97-AF65-F5344CB8AC3E}">
        <p14:creationId xmlns:p14="http://schemas.microsoft.com/office/powerpoint/2010/main" val="38788916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80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65</a:t>
            </a:fld>
            <a:endParaRPr lang="en-US" dirty="0"/>
          </a:p>
        </p:txBody>
      </p:sp>
    </p:spTree>
    <p:extLst>
      <p:ext uri="{BB962C8B-B14F-4D97-AF65-F5344CB8AC3E}">
        <p14:creationId xmlns:p14="http://schemas.microsoft.com/office/powerpoint/2010/main" val="3242032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56 in textbook</a:t>
            </a:r>
          </a:p>
          <a:p>
            <a:r>
              <a:rPr lang="en-US" sz="1200" dirty="0"/>
              <a:t>ANSWER: B</a:t>
            </a:r>
          </a:p>
          <a:p>
            <a:r>
              <a:rPr lang="en-US" sz="1200" dirty="0"/>
              <a:t>The next slide shows and explains the answer. </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7</a:t>
            </a:fld>
            <a:endParaRPr lang="en-US" dirty="0"/>
          </a:p>
        </p:txBody>
      </p:sp>
    </p:spTree>
    <p:extLst>
      <p:ext uri="{BB962C8B-B14F-4D97-AF65-F5344CB8AC3E}">
        <p14:creationId xmlns:p14="http://schemas.microsoft.com/office/powerpoint/2010/main" val="3287992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56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8</a:t>
            </a:fld>
            <a:endParaRPr lang="en-US" dirty="0"/>
          </a:p>
        </p:txBody>
      </p:sp>
    </p:spTree>
    <p:extLst>
      <p:ext uri="{BB962C8B-B14F-4D97-AF65-F5344CB8AC3E}">
        <p14:creationId xmlns:p14="http://schemas.microsoft.com/office/powerpoint/2010/main" val="2794484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See page 56 in textbook</a:t>
            </a:r>
          </a:p>
          <a:p>
            <a:endParaRPr lang="en-US" dirty="0"/>
          </a:p>
        </p:txBody>
      </p:sp>
      <p:sp>
        <p:nvSpPr>
          <p:cNvPr id="4" name="Slide Number Placeholder 3"/>
          <p:cNvSpPr>
            <a:spLocks noGrp="1"/>
          </p:cNvSpPr>
          <p:nvPr>
            <p:ph type="sldNum" sz="quarter" idx="10"/>
          </p:nvPr>
        </p:nvSpPr>
        <p:spPr/>
        <p:txBody>
          <a:bodyPr/>
          <a:lstStyle/>
          <a:p>
            <a:fld id="{5B26BCAE-896D-A24F-A9B5-917C8A8BD58D}" type="slidenum">
              <a:rPr lang="en-US" smtClean="0"/>
              <a:pPr/>
              <a:t>9</a:t>
            </a:fld>
            <a:endParaRPr lang="en-US" dirty="0"/>
          </a:p>
        </p:txBody>
      </p:sp>
    </p:spTree>
    <p:extLst>
      <p:ext uri="{BB962C8B-B14F-4D97-AF65-F5344CB8AC3E}">
        <p14:creationId xmlns:p14="http://schemas.microsoft.com/office/powerpoint/2010/main" val="1130461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45E58E-C21E-044B-B6BD-80A08D9A448E}" type="datetimeFigureOut">
              <a:rPr lang="en-US" smtClean="0"/>
              <a:pPr/>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69AAD5-435D-4049-BA33-1ACD07CC9977}" type="slidenum">
              <a:rPr lang="en-US" smtClean="0"/>
              <a:pPr/>
              <a:t>‹#›</a:t>
            </a:fld>
            <a:endParaRPr lang="en-US" dirty="0"/>
          </a:p>
        </p:txBody>
      </p:sp>
    </p:spTree>
    <p:extLst>
      <p:ext uri="{BB962C8B-B14F-4D97-AF65-F5344CB8AC3E}">
        <p14:creationId xmlns:p14="http://schemas.microsoft.com/office/powerpoint/2010/main" val="1834548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5E58E-C21E-044B-B6BD-80A08D9A448E}" type="datetimeFigureOut">
              <a:rPr lang="en-US" smtClean="0"/>
              <a:pPr/>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69AAD5-435D-4049-BA33-1ACD07CC9977}" type="slidenum">
              <a:rPr lang="en-US" smtClean="0"/>
              <a:pPr/>
              <a:t>‹#›</a:t>
            </a:fld>
            <a:endParaRPr lang="en-US" dirty="0"/>
          </a:p>
        </p:txBody>
      </p:sp>
    </p:spTree>
    <p:extLst>
      <p:ext uri="{BB962C8B-B14F-4D97-AF65-F5344CB8AC3E}">
        <p14:creationId xmlns:p14="http://schemas.microsoft.com/office/powerpoint/2010/main" val="745617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5E58E-C21E-044B-B6BD-80A08D9A448E}" type="datetimeFigureOut">
              <a:rPr lang="en-US" smtClean="0"/>
              <a:pPr/>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69AAD5-435D-4049-BA33-1ACD07CC9977}" type="slidenum">
              <a:rPr lang="en-US" smtClean="0"/>
              <a:pPr/>
              <a:t>‹#›</a:t>
            </a:fld>
            <a:endParaRPr lang="en-US" dirty="0"/>
          </a:p>
        </p:txBody>
      </p:sp>
    </p:spTree>
    <p:extLst>
      <p:ext uri="{BB962C8B-B14F-4D97-AF65-F5344CB8AC3E}">
        <p14:creationId xmlns:p14="http://schemas.microsoft.com/office/powerpoint/2010/main" val="2660396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508121-64EB-3B42-B389-EFD15ECD344B}" type="datetimeFigureOut">
              <a:rPr lang="en-US" smtClean="0">
                <a:solidFill>
                  <a:prstClr val="black">
                    <a:tint val="75000"/>
                  </a:prstClr>
                </a:solidFill>
                <a:latin typeface="Calibri"/>
              </a:rPr>
              <a:pPr/>
              <a:t>9/14/2016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63DD460-E471-434C-8ADE-AAEC4681CAA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45460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508121-64EB-3B42-B389-EFD15ECD344B}" type="datetimeFigureOut">
              <a:rPr lang="en-US" smtClean="0">
                <a:solidFill>
                  <a:prstClr val="black">
                    <a:tint val="75000"/>
                  </a:prstClr>
                </a:solidFill>
                <a:latin typeface="Calibri"/>
              </a:rPr>
              <a:pPr/>
              <a:t>9/14/2016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63DD460-E471-434C-8ADE-AAEC4681CAA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1860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508121-64EB-3B42-B389-EFD15ECD344B}" type="datetimeFigureOut">
              <a:rPr lang="en-US" smtClean="0">
                <a:solidFill>
                  <a:prstClr val="black">
                    <a:tint val="75000"/>
                  </a:prstClr>
                </a:solidFill>
                <a:latin typeface="Calibri"/>
              </a:rPr>
              <a:pPr/>
              <a:t>9/14/2016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63DD460-E471-434C-8ADE-AAEC4681CAA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0266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508121-64EB-3B42-B389-EFD15ECD344B}" type="datetimeFigureOut">
              <a:rPr lang="en-US" smtClean="0">
                <a:solidFill>
                  <a:prstClr val="black">
                    <a:tint val="75000"/>
                  </a:prstClr>
                </a:solidFill>
                <a:latin typeface="Calibri"/>
              </a:rPr>
              <a:pPr/>
              <a:t>9/14/2016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63DD460-E471-434C-8ADE-AAEC4681CAA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48935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508121-64EB-3B42-B389-EFD15ECD344B}" type="datetimeFigureOut">
              <a:rPr lang="en-US" smtClean="0">
                <a:solidFill>
                  <a:prstClr val="black">
                    <a:tint val="75000"/>
                  </a:prstClr>
                </a:solidFill>
                <a:latin typeface="Calibri"/>
              </a:rPr>
              <a:pPr/>
              <a:t>9/14/2016</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663DD460-E471-434C-8ADE-AAEC4681CAA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40241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508121-64EB-3B42-B389-EFD15ECD344B}" type="datetimeFigureOut">
              <a:rPr lang="en-US" smtClean="0">
                <a:solidFill>
                  <a:prstClr val="black">
                    <a:tint val="75000"/>
                  </a:prstClr>
                </a:solidFill>
                <a:latin typeface="Calibri"/>
              </a:rPr>
              <a:pPr/>
              <a:t>9/14/2016</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663DD460-E471-434C-8ADE-AAEC4681CAA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37188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08121-64EB-3B42-B389-EFD15ECD344B}" type="datetimeFigureOut">
              <a:rPr lang="en-US" smtClean="0">
                <a:solidFill>
                  <a:prstClr val="black">
                    <a:tint val="75000"/>
                  </a:prstClr>
                </a:solidFill>
                <a:latin typeface="Calibri"/>
              </a:rPr>
              <a:pPr/>
              <a:t>9/14/2016</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663DD460-E471-434C-8ADE-AAEC4681CAA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03321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508121-64EB-3B42-B389-EFD15ECD344B}" type="datetimeFigureOut">
              <a:rPr lang="en-US" smtClean="0">
                <a:solidFill>
                  <a:prstClr val="black">
                    <a:tint val="75000"/>
                  </a:prstClr>
                </a:solidFill>
                <a:latin typeface="Calibri"/>
              </a:rPr>
              <a:pPr/>
              <a:t>9/14/2016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63DD460-E471-434C-8ADE-AAEC4681CAA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53352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5E58E-C21E-044B-B6BD-80A08D9A448E}" type="datetimeFigureOut">
              <a:rPr lang="en-US" smtClean="0"/>
              <a:pPr/>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69AAD5-435D-4049-BA33-1ACD07CC9977}" type="slidenum">
              <a:rPr lang="en-US" smtClean="0"/>
              <a:pPr/>
              <a:t>‹#›</a:t>
            </a:fld>
            <a:endParaRPr lang="en-US" dirty="0"/>
          </a:p>
        </p:txBody>
      </p:sp>
    </p:spTree>
    <p:extLst>
      <p:ext uri="{BB962C8B-B14F-4D97-AF65-F5344CB8AC3E}">
        <p14:creationId xmlns:p14="http://schemas.microsoft.com/office/powerpoint/2010/main" val="3603806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508121-64EB-3B42-B389-EFD15ECD344B}" type="datetimeFigureOut">
              <a:rPr lang="en-US" smtClean="0">
                <a:solidFill>
                  <a:prstClr val="black">
                    <a:tint val="75000"/>
                  </a:prstClr>
                </a:solidFill>
                <a:latin typeface="Calibri"/>
              </a:rPr>
              <a:pPr/>
              <a:t>9/14/2016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63DD460-E471-434C-8ADE-AAEC4681CAA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31326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508121-64EB-3B42-B389-EFD15ECD344B}" type="datetimeFigureOut">
              <a:rPr lang="en-US" smtClean="0">
                <a:solidFill>
                  <a:prstClr val="black">
                    <a:tint val="75000"/>
                  </a:prstClr>
                </a:solidFill>
                <a:latin typeface="Calibri"/>
              </a:rPr>
              <a:pPr/>
              <a:t>9/14/2016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63DD460-E471-434C-8ADE-AAEC4681CAA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65514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508121-64EB-3B42-B389-EFD15ECD344B}" type="datetimeFigureOut">
              <a:rPr lang="en-US" smtClean="0">
                <a:solidFill>
                  <a:prstClr val="black">
                    <a:tint val="75000"/>
                  </a:prstClr>
                </a:solidFill>
                <a:latin typeface="Calibri"/>
              </a:rPr>
              <a:pPr/>
              <a:t>9/14/2016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63DD460-E471-434C-8ADE-AAEC4681CAA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2594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45E58E-C21E-044B-B6BD-80A08D9A448E}" type="datetimeFigureOut">
              <a:rPr lang="en-US" smtClean="0"/>
              <a:pPr/>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69AAD5-435D-4049-BA33-1ACD07CC9977}" type="slidenum">
              <a:rPr lang="en-US" smtClean="0"/>
              <a:pPr/>
              <a:t>‹#›</a:t>
            </a:fld>
            <a:endParaRPr lang="en-US" dirty="0"/>
          </a:p>
        </p:txBody>
      </p:sp>
    </p:spTree>
    <p:extLst>
      <p:ext uri="{BB962C8B-B14F-4D97-AF65-F5344CB8AC3E}">
        <p14:creationId xmlns:p14="http://schemas.microsoft.com/office/powerpoint/2010/main" val="3542603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45E58E-C21E-044B-B6BD-80A08D9A448E}" type="datetimeFigureOut">
              <a:rPr lang="en-US" smtClean="0"/>
              <a:pPr/>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69AAD5-435D-4049-BA33-1ACD07CC9977}" type="slidenum">
              <a:rPr lang="en-US" smtClean="0"/>
              <a:pPr/>
              <a:t>‹#›</a:t>
            </a:fld>
            <a:endParaRPr lang="en-US" dirty="0"/>
          </a:p>
        </p:txBody>
      </p:sp>
    </p:spTree>
    <p:extLst>
      <p:ext uri="{BB962C8B-B14F-4D97-AF65-F5344CB8AC3E}">
        <p14:creationId xmlns:p14="http://schemas.microsoft.com/office/powerpoint/2010/main" val="2683024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45E58E-C21E-044B-B6BD-80A08D9A448E}" type="datetimeFigureOut">
              <a:rPr lang="en-US" smtClean="0"/>
              <a:pPr/>
              <a:t>9/14/2016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69AAD5-435D-4049-BA33-1ACD07CC9977}" type="slidenum">
              <a:rPr lang="en-US" smtClean="0"/>
              <a:pPr/>
              <a:t>‹#›</a:t>
            </a:fld>
            <a:endParaRPr lang="en-US" dirty="0"/>
          </a:p>
        </p:txBody>
      </p:sp>
    </p:spTree>
    <p:extLst>
      <p:ext uri="{BB962C8B-B14F-4D97-AF65-F5344CB8AC3E}">
        <p14:creationId xmlns:p14="http://schemas.microsoft.com/office/powerpoint/2010/main" val="204071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45E58E-C21E-044B-B6BD-80A08D9A448E}" type="datetimeFigureOut">
              <a:rPr lang="en-US" smtClean="0"/>
              <a:pPr/>
              <a:t>9/14/2016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69AAD5-435D-4049-BA33-1ACD07CC9977}" type="slidenum">
              <a:rPr lang="en-US" smtClean="0"/>
              <a:pPr/>
              <a:t>‹#›</a:t>
            </a:fld>
            <a:endParaRPr lang="en-US" dirty="0"/>
          </a:p>
        </p:txBody>
      </p:sp>
    </p:spTree>
    <p:extLst>
      <p:ext uri="{BB962C8B-B14F-4D97-AF65-F5344CB8AC3E}">
        <p14:creationId xmlns:p14="http://schemas.microsoft.com/office/powerpoint/2010/main" val="133922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5E58E-C21E-044B-B6BD-80A08D9A448E}" type="datetimeFigureOut">
              <a:rPr lang="en-US" smtClean="0"/>
              <a:pPr/>
              <a:t>9/14/2016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69AAD5-435D-4049-BA33-1ACD07CC9977}" type="slidenum">
              <a:rPr lang="en-US" smtClean="0"/>
              <a:pPr/>
              <a:t>‹#›</a:t>
            </a:fld>
            <a:endParaRPr lang="en-US" dirty="0"/>
          </a:p>
        </p:txBody>
      </p:sp>
    </p:spTree>
    <p:extLst>
      <p:ext uri="{BB962C8B-B14F-4D97-AF65-F5344CB8AC3E}">
        <p14:creationId xmlns:p14="http://schemas.microsoft.com/office/powerpoint/2010/main" val="331502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5E58E-C21E-044B-B6BD-80A08D9A448E}" type="datetimeFigureOut">
              <a:rPr lang="en-US" smtClean="0"/>
              <a:pPr/>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69AAD5-435D-4049-BA33-1ACD07CC9977}" type="slidenum">
              <a:rPr lang="en-US" smtClean="0"/>
              <a:pPr/>
              <a:t>‹#›</a:t>
            </a:fld>
            <a:endParaRPr lang="en-US" dirty="0"/>
          </a:p>
        </p:txBody>
      </p:sp>
    </p:spTree>
    <p:extLst>
      <p:ext uri="{BB962C8B-B14F-4D97-AF65-F5344CB8AC3E}">
        <p14:creationId xmlns:p14="http://schemas.microsoft.com/office/powerpoint/2010/main" val="26892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5E58E-C21E-044B-B6BD-80A08D9A448E}" type="datetimeFigureOut">
              <a:rPr lang="en-US" smtClean="0"/>
              <a:pPr/>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69AAD5-435D-4049-BA33-1ACD07CC9977}" type="slidenum">
              <a:rPr lang="en-US" smtClean="0"/>
              <a:pPr/>
              <a:t>‹#›</a:t>
            </a:fld>
            <a:endParaRPr lang="en-US" dirty="0"/>
          </a:p>
        </p:txBody>
      </p:sp>
    </p:spTree>
    <p:extLst>
      <p:ext uri="{BB962C8B-B14F-4D97-AF65-F5344CB8AC3E}">
        <p14:creationId xmlns:p14="http://schemas.microsoft.com/office/powerpoint/2010/main" val="3503683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5E58E-C21E-044B-B6BD-80A08D9A448E}" type="datetimeFigureOut">
              <a:rPr lang="en-US" smtClean="0"/>
              <a:pPr/>
              <a:t>9/14/2016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69AAD5-435D-4049-BA33-1ACD07CC9977}" type="slidenum">
              <a:rPr lang="en-US" smtClean="0"/>
              <a:pPr/>
              <a:t>‹#›</a:t>
            </a:fld>
            <a:endParaRPr lang="en-US" dirty="0"/>
          </a:p>
        </p:txBody>
      </p:sp>
    </p:spTree>
    <p:extLst>
      <p:ext uri="{BB962C8B-B14F-4D97-AF65-F5344CB8AC3E}">
        <p14:creationId xmlns:p14="http://schemas.microsoft.com/office/powerpoint/2010/main" val="2458809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008F9B">
                <a:alpha val="5000"/>
              </a:srgbClr>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508121-64EB-3B42-B389-EFD15ECD344B}" type="datetimeFigureOut">
              <a:rPr lang="en-US" smtClean="0">
                <a:solidFill>
                  <a:prstClr val="black">
                    <a:tint val="75000"/>
                  </a:prstClr>
                </a:solidFill>
                <a:latin typeface="Calibri"/>
              </a:rPr>
              <a:pPr/>
              <a:t>9/14/2016</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3DD460-E471-434C-8ADE-AAEC4681CAA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1506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0" y="704088"/>
            <a:ext cx="9162288" cy="1088136"/>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62288" cy="70408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611423" y="621355"/>
            <a:ext cx="680595" cy="1107996"/>
          </a:xfrm>
          <a:prstGeom prst="rect">
            <a:avLst/>
          </a:prstGeom>
          <a:noFill/>
        </p:spPr>
        <p:txBody>
          <a:bodyPr wrap="none" rtlCol="0">
            <a:spAutoFit/>
          </a:bodyPr>
          <a:lstStyle/>
          <a:p>
            <a:r>
              <a:rPr lang="en-US" sz="6600" b="1" dirty="0">
                <a:solidFill>
                  <a:srgbClr val="2E8538"/>
                </a:solidFill>
                <a:latin typeface="Trebuchet MS"/>
                <a:cs typeface="Trebuchet MS"/>
              </a:rPr>
              <a:t>2</a:t>
            </a:r>
          </a:p>
        </p:txBody>
      </p:sp>
      <p:sp>
        <p:nvSpPr>
          <p:cNvPr id="13" name="TextBox 12"/>
          <p:cNvSpPr txBox="1"/>
          <p:nvPr/>
        </p:nvSpPr>
        <p:spPr>
          <a:xfrm>
            <a:off x="2931692" y="3128184"/>
            <a:ext cx="4014216" cy="923330"/>
          </a:xfrm>
          <a:prstGeom prst="rect">
            <a:avLst/>
          </a:prstGeom>
          <a:noFill/>
        </p:spPr>
        <p:txBody>
          <a:bodyPr wrap="none" rtlCol="0">
            <a:spAutoFit/>
          </a:bodyPr>
          <a:lstStyle/>
          <a:p>
            <a:r>
              <a:rPr lang="en-US" sz="5400" dirty="0" smtClean="0">
                <a:solidFill>
                  <a:srgbClr val="8B3B85"/>
                </a:solidFill>
                <a:latin typeface="Times New Roman"/>
                <a:cs typeface="Times New Roman"/>
              </a:rPr>
              <a:t>Main Ideas</a:t>
            </a:r>
            <a:endParaRPr lang="en-US" sz="5400" dirty="0">
              <a:solidFill>
                <a:srgbClr val="8B3B85"/>
              </a:solidFill>
              <a:latin typeface="Times New Roman"/>
              <a:cs typeface="Times New Roman"/>
            </a:endParaRPr>
          </a:p>
        </p:txBody>
      </p:sp>
      <p:pic>
        <p:nvPicPr>
          <p:cNvPr id="8" name="Picture 7" descr="A6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462" y="128209"/>
            <a:ext cx="457200" cy="457200"/>
          </a:xfrm>
          <a:prstGeom prst="rect">
            <a:avLst/>
          </a:prstGeom>
          <a:ln>
            <a:solidFill>
              <a:srgbClr val="8B3B85"/>
            </a:solidFill>
          </a:ln>
        </p:spPr>
      </p:pic>
      <p:sp>
        <p:nvSpPr>
          <p:cNvPr id="10"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3495320824"/>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28163" y="340847"/>
            <a:ext cx="2030874" cy="307777"/>
          </a:xfrm>
          <a:prstGeom prst="rect">
            <a:avLst/>
          </a:prstGeom>
          <a:noFill/>
        </p:spPr>
        <p:txBody>
          <a:bodyPr wrap="none" rtlCol="0">
            <a:spAutoFit/>
          </a:bodyPr>
          <a:lstStyle/>
          <a:p>
            <a:r>
              <a:rPr lang="en-US" sz="1400" dirty="0" smtClean="0">
                <a:solidFill>
                  <a:srgbClr val="2E8538"/>
                </a:solidFill>
                <a:latin typeface="Arial"/>
                <a:cs typeface="Arial"/>
              </a:rPr>
              <a:t>What Is the Main Idea?</a:t>
            </a:r>
            <a:endParaRPr lang="en-US" sz="1400" dirty="0">
              <a:solidFill>
                <a:srgbClr val="2E8538"/>
              </a:solidFill>
              <a:latin typeface="Arial"/>
              <a:cs typeface="Arial"/>
            </a:endParaRPr>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13" name="Rectangle 12"/>
          <p:cNvSpPr>
            <a:spLocks noChangeArrowheads="1"/>
          </p:cNvSpPr>
          <p:nvPr/>
        </p:nvSpPr>
        <p:spPr bwMode="auto">
          <a:xfrm>
            <a:off x="479610" y="1435608"/>
            <a:ext cx="8266176" cy="2739211"/>
          </a:xfrm>
          <a:prstGeom prst="rect">
            <a:avLst/>
          </a:prstGeom>
          <a:solidFill>
            <a:srgbClr val="FDEBCE">
              <a:alpha val="40000"/>
            </a:srgbClr>
          </a:solidFill>
          <a:ln w="9525">
            <a:solidFill>
              <a:srgbClr val="3D65B1"/>
            </a:solidFill>
            <a:miter lim="800000"/>
            <a:headEnd/>
            <a:tailEnd/>
          </a:ln>
        </p:spPr>
        <p:txBody>
          <a:bodyPr lIns="274320" tIns="137160" rIns="274320" bIns="137160">
            <a:spAutoFit/>
          </a:bodyPr>
          <a:lstStyle/>
          <a:p>
            <a:pPr>
              <a:tabLst>
                <a:tab pos="452438" algn="l"/>
              </a:tabLst>
            </a:pPr>
            <a:r>
              <a:rPr lang="en-US" sz="1600" dirty="0">
                <a:latin typeface="Times New Roman"/>
                <a:cs typeface="Times New Roman"/>
              </a:rPr>
              <a:t>	Many people feel that violence on television is harmless entertainment. However, we now know that TV violence does affect people in negative ways. One study showed that frequent TV watchers are more fearful and suspicious of others. </a:t>
            </a:r>
            <a:r>
              <a:rPr lang="en-US" sz="1600" dirty="0">
                <a:solidFill>
                  <a:srgbClr val="B41A2D"/>
                </a:solidFill>
                <a:latin typeface="Times New Roman"/>
                <a:cs typeface="Times New Roman"/>
              </a:rPr>
              <a:t>They try to protect </a:t>
            </a:r>
          </a:p>
          <a:p>
            <a:pPr>
              <a:tabLst>
                <a:tab pos="452438" algn="l"/>
              </a:tabLst>
            </a:pPr>
            <a:r>
              <a:rPr lang="en-US" sz="1600" dirty="0">
                <a:solidFill>
                  <a:srgbClr val="B41A2D"/>
                </a:solidFill>
                <a:latin typeface="Times New Roman"/>
                <a:cs typeface="Times New Roman"/>
              </a:rPr>
              <a:t>themselves from the outside world with extra locks on the doors, alarm systems, guard dogs, and guns.</a:t>
            </a:r>
            <a:r>
              <a:rPr lang="en-US" sz="1600" dirty="0">
                <a:latin typeface="Times New Roman"/>
                <a:cs typeface="Times New Roman"/>
              </a:rPr>
              <a:t> In addition, that same study showed that heavy TV watchers are less upset about real-life violence than non-TV watchers. It seems that the constant violence they see on TV makes them less sensitive to the real thing. Another study, of a group of children, found that TV violence increases aggressive behavior. Children who watched violent shows were more willing to hurt another child in games where they were given a choice between helping and hurting. They were also more likely to select toy weapons over other kinds of playthings.</a:t>
            </a:r>
          </a:p>
        </p:txBody>
      </p:sp>
      <p:sp>
        <p:nvSpPr>
          <p:cNvPr id="17" name="TextBox 16"/>
          <p:cNvSpPr txBox="1"/>
          <p:nvPr/>
        </p:nvSpPr>
        <p:spPr>
          <a:xfrm>
            <a:off x="414107" y="5736840"/>
            <a:ext cx="8302752" cy="707886"/>
          </a:xfrm>
          <a:prstGeom prst="rect">
            <a:avLst/>
          </a:prstGeom>
          <a:noFill/>
        </p:spPr>
        <p:txBody>
          <a:bodyPr wrap="square" rtlCol="0">
            <a:spAutoFit/>
          </a:bodyPr>
          <a:lstStyle/>
          <a:p>
            <a:pPr marL="339725" indent="-339725"/>
            <a:r>
              <a:rPr lang="en-US" sz="2000" b="1" dirty="0" smtClean="0">
                <a:solidFill>
                  <a:srgbClr val="3D65B1"/>
                </a:solidFill>
                <a:latin typeface="Times New Roman"/>
                <a:ea typeface="ＭＳ Ｐゴシック" charset="0"/>
                <a:cs typeface="Times New Roman"/>
              </a:rPr>
              <a:t>D. </a:t>
            </a:r>
            <a:r>
              <a:rPr lang="en-US" sz="2000" dirty="0">
                <a:solidFill>
                  <a:srgbClr val="000000"/>
                </a:solidFill>
                <a:latin typeface="Times New Roman"/>
                <a:cs typeface="Times New Roman"/>
              </a:rPr>
              <a:t>They try to protect themselves from the outside world with extra locks on the doors, alarm systems, guard dogs, and guns.</a:t>
            </a:r>
            <a:endParaRPr lang="en-US" sz="2000" dirty="0">
              <a:latin typeface="Times New Roman"/>
              <a:cs typeface="Times New Roman"/>
            </a:endParaRPr>
          </a:p>
        </p:txBody>
      </p:sp>
      <p:sp>
        <p:nvSpPr>
          <p:cNvPr id="11" name="Rectangle 8"/>
          <p:cNvSpPr>
            <a:spLocks noChangeArrowheads="1"/>
          </p:cNvSpPr>
          <p:nvPr/>
        </p:nvSpPr>
        <p:spPr bwMode="auto">
          <a:xfrm>
            <a:off x="679464" y="4707785"/>
            <a:ext cx="8394192" cy="923330"/>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1350B2"/>
                </a:solidFill>
                <a:miter lim="800000"/>
                <a:headEnd/>
                <a:tailEnd/>
              </a14:hiddenLine>
            </a:ext>
          </a:extLst>
        </p:spPr>
        <p:txBody>
          <a:bodyPr>
            <a:spAutoFit/>
          </a:bodyPr>
          <a:lstStyle/>
          <a:p>
            <a:r>
              <a:rPr lang="en-US" dirty="0">
                <a:solidFill>
                  <a:srgbClr val="3D65B1"/>
                </a:solidFill>
              </a:rPr>
              <a:t>This sentence provides detailed evidence for the first supporting idea, which is that frequent TV watchers are more fearful and suspicious of others. It does not cover </a:t>
            </a:r>
          </a:p>
          <a:p>
            <a:r>
              <a:rPr lang="en-US" dirty="0">
                <a:solidFill>
                  <a:srgbClr val="3D65B1"/>
                </a:solidFill>
              </a:rPr>
              <a:t>the other material in the paragraph.</a:t>
            </a:r>
          </a:p>
        </p:txBody>
      </p:sp>
      <p:pic>
        <p:nvPicPr>
          <p:cNvPr id="12" name="Picture 11" descr="wrong 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845" y="5838252"/>
            <a:ext cx="236338" cy="256032"/>
          </a:xfrm>
          <a:prstGeom prst="rect">
            <a:avLst/>
          </a:prstGeom>
        </p:spPr>
      </p:pic>
      <p:sp>
        <p:nvSpPr>
          <p:cNvPr id="10"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76912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28163" y="340847"/>
            <a:ext cx="2030874" cy="307777"/>
          </a:xfrm>
          <a:prstGeom prst="rect">
            <a:avLst/>
          </a:prstGeom>
          <a:noFill/>
        </p:spPr>
        <p:txBody>
          <a:bodyPr wrap="none" rtlCol="0">
            <a:spAutoFit/>
          </a:bodyPr>
          <a:lstStyle/>
          <a:p>
            <a:r>
              <a:rPr lang="en-US" sz="1400" dirty="0" smtClean="0">
                <a:solidFill>
                  <a:srgbClr val="2E8538"/>
                </a:solidFill>
                <a:latin typeface="Arial"/>
                <a:cs typeface="Arial"/>
              </a:rPr>
              <a:t>What Is the Main Idea?</a:t>
            </a:r>
            <a:endParaRPr lang="en-US" sz="1400" dirty="0">
              <a:solidFill>
                <a:srgbClr val="2E8538"/>
              </a:solidFill>
              <a:latin typeface="Arial"/>
              <a:cs typeface="Arial"/>
            </a:endParaRPr>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13" name="Rectangle 12"/>
          <p:cNvSpPr>
            <a:spLocks noChangeArrowheads="1"/>
          </p:cNvSpPr>
          <p:nvPr/>
        </p:nvSpPr>
        <p:spPr bwMode="auto">
          <a:xfrm>
            <a:off x="479610" y="1435608"/>
            <a:ext cx="8266176" cy="2739211"/>
          </a:xfrm>
          <a:prstGeom prst="rect">
            <a:avLst/>
          </a:prstGeom>
          <a:solidFill>
            <a:srgbClr val="FDEBCE">
              <a:alpha val="40000"/>
            </a:srgbClr>
          </a:solidFill>
          <a:ln w="9525">
            <a:solidFill>
              <a:srgbClr val="3D65B1"/>
            </a:solidFill>
            <a:miter lim="800000"/>
            <a:headEnd/>
            <a:tailEnd/>
          </a:ln>
        </p:spPr>
        <p:txBody>
          <a:bodyPr lIns="274320" tIns="137160" rIns="274320" bIns="137160">
            <a:spAutoFit/>
          </a:bodyPr>
          <a:lstStyle/>
          <a:p>
            <a:pPr>
              <a:tabLst>
                <a:tab pos="452438" algn="l"/>
              </a:tabLst>
            </a:pPr>
            <a:r>
              <a:rPr lang="en-US" sz="1600" dirty="0">
                <a:latin typeface="Times New Roman"/>
                <a:cs typeface="Times New Roman"/>
              </a:rPr>
              <a:t>	Many people feel that violence on television is harmless entertainment. </a:t>
            </a:r>
            <a:r>
              <a:rPr lang="en-US" sz="1600" dirty="0">
                <a:solidFill>
                  <a:srgbClr val="00B400"/>
                </a:solidFill>
                <a:latin typeface="Times New Roman"/>
                <a:cs typeface="Times New Roman"/>
              </a:rPr>
              <a:t>However, we now know that TV violence does affect people in negative ways.</a:t>
            </a:r>
            <a:r>
              <a:rPr lang="en-US" sz="1600" dirty="0">
                <a:latin typeface="Times New Roman"/>
                <a:cs typeface="Times New Roman"/>
              </a:rPr>
              <a:t> One study showed that frequent TV watchers are more fearful and suspicious of others. They try to protect </a:t>
            </a:r>
          </a:p>
          <a:p>
            <a:pPr>
              <a:tabLst>
                <a:tab pos="452438" algn="l"/>
              </a:tabLst>
            </a:pPr>
            <a:r>
              <a:rPr lang="en-US" sz="1600" dirty="0">
                <a:latin typeface="Times New Roman"/>
                <a:cs typeface="Times New Roman"/>
              </a:rPr>
              <a:t>themselves from the outside world with extra locks on the doors, alarm systems, guard dogs, and guns. In addition, that same study showed that heavy TV watchers are less upset about real-life violence than non-TV watchers. It seems that the constant violence they see on TV makes them less sensitive to the real thing. Another study, of a group of children, found that TV violence increases aggressive behavior. Children who watched violent shows were more willing to hurt another child in games where they were given a choice between helping and hurting. They were also more likely to select toy weapons over other kinds of playthings.</a:t>
            </a:r>
          </a:p>
        </p:txBody>
      </p:sp>
      <p:sp>
        <p:nvSpPr>
          <p:cNvPr id="15" name="TextBox 14"/>
          <p:cNvSpPr txBox="1"/>
          <p:nvPr/>
        </p:nvSpPr>
        <p:spPr>
          <a:xfrm>
            <a:off x="414107" y="4660506"/>
            <a:ext cx="8759952" cy="400110"/>
          </a:xfrm>
          <a:prstGeom prst="rect">
            <a:avLst/>
          </a:prstGeom>
          <a:noFill/>
        </p:spPr>
        <p:txBody>
          <a:bodyPr wrap="square" rtlCol="0">
            <a:spAutoFit/>
          </a:bodyPr>
          <a:lstStyle/>
          <a:p>
            <a:pPr marL="227013" indent="-227013"/>
            <a:r>
              <a:rPr lang="en-US" sz="2000" b="1" dirty="0" smtClean="0">
                <a:solidFill>
                  <a:srgbClr val="3D65B1"/>
                </a:solidFill>
                <a:latin typeface="Times New Roman"/>
                <a:ea typeface="ＭＳ Ｐゴシック" charset="0"/>
                <a:cs typeface="Times New Roman"/>
              </a:rPr>
              <a:t>B. </a:t>
            </a:r>
            <a:r>
              <a:rPr lang="en-US" sz="2000" dirty="0">
                <a:solidFill>
                  <a:srgbClr val="000000"/>
                </a:solidFill>
                <a:latin typeface="Times New Roman"/>
                <a:cs typeface="Times New Roman"/>
              </a:rPr>
              <a:t>However, we now know that TV violence does affect people in negative ways.</a:t>
            </a:r>
            <a:endParaRPr lang="en-US" sz="2000" dirty="0">
              <a:latin typeface="Times New Roman"/>
              <a:cs typeface="Times New Roman"/>
            </a:endParaRPr>
          </a:p>
        </p:txBody>
      </p:sp>
      <p:sp>
        <p:nvSpPr>
          <p:cNvPr id="11" name="Rectangle 8"/>
          <p:cNvSpPr>
            <a:spLocks noChangeArrowheads="1"/>
          </p:cNvSpPr>
          <p:nvPr/>
        </p:nvSpPr>
        <p:spPr bwMode="auto">
          <a:xfrm>
            <a:off x="685800" y="5086472"/>
            <a:ext cx="8229600" cy="1323439"/>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1350B2"/>
                </a:solidFill>
                <a:miter lim="800000"/>
                <a:headEnd/>
                <a:tailEnd/>
              </a14:hiddenLine>
            </a:ext>
          </a:extLst>
        </p:spPr>
        <p:txBody>
          <a:bodyPr>
            <a:spAutoFit/>
          </a:bodyPr>
          <a:lstStyle/>
          <a:p>
            <a:pPr>
              <a:spcBef>
                <a:spcPct val="20000"/>
              </a:spcBef>
            </a:pPr>
            <a:r>
              <a:rPr lang="en-US" sz="2000" dirty="0">
                <a:solidFill>
                  <a:srgbClr val="3D65B1"/>
                </a:solidFill>
              </a:rPr>
              <a:t>The statement “TV violence does affect people in negative ways” is a general one. And the rest of the passage goes on to describe three negative ways that TV violence affects people. Sentence B, then, is the sentence that expresses the main idea of the passage.</a:t>
            </a:r>
          </a:p>
        </p:txBody>
      </p:sp>
      <p:sp>
        <p:nvSpPr>
          <p:cNvPr id="10"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316180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28163" y="340847"/>
            <a:ext cx="2030874" cy="307777"/>
          </a:xfrm>
          <a:prstGeom prst="rect">
            <a:avLst/>
          </a:prstGeom>
          <a:noFill/>
        </p:spPr>
        <p:txBody>
          <a:bodyPr wrap="none" rtlCol="0">
            <a:spAutoFit/>
          </a:bodyPr>
          <a:lstStyle/>
          <a:p>
            <a:r>
              <a:rPr lang="en-US" sz="1400" dirty="0" smtClean="0">
                <a:solidFill>
                  <a:srgbClr val="2E8538"/>
                </a:solidFill>
                <a:latin typeface="Arial"/>
                <a:cs typeface="Arial"/>
              </a:rPr>
              <a:t>What Is the Main Idea?</a:t>
            </a:r>
            <a:endParaRPr lang="en-US" sz="1400" dirty="0">
              <a:solidFill>
                <a:srgbClr val="2E8538"/>
              </a:solidFill>
              <a:latin typeface="Arial"/>
              <a:cs typeface="Arial"/>
            </a:endParaRPr>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13" name="Rectangle 12"/>
          <p:cNvSpPr>
            <a:spLocks noChangeArrowheads="1"/>
          </p:cNvSpPr>
          <p:nvPr/>
        </p:nvSpPr>
        <p:spPr bwMode="auto">
          <a:xfrm>
            <a:off x="479610" y="1435608"/>
            <a:ext cx="8266176" cy="2739211"/>
          </a:xfrm>
          <a:prstGeom prst="rect">
            <a:avLst/>
          </a:prstGeom>
          <a:solidFill>
            <a:srgbClr val="FDEBCE">
              <a:alpha val="40000"/>
            </a:srgbClr>
          </a:solidFill>
          <a:ln w="9525">
            <a:solidFill>
              <a:srgbClr val="3D65B1"/>
            </a:solidFill>
            <a:miter lim="800000"/>
            <a:headEnd/>
            <a:tailEnd/>
          </a:ln>
        </p:spPr>
        <p:txBody>
          <a:bodyPr lIns="274320" tIns="137160" rIns="274320" bIns="137160">
            <a:spAutoFit/>
          </a:bodyPr>
          <a:lstStyle/>
          <a:p>
            <a:pPr>
              <a:tabLst>
                <a:tab pos="452438" algn="l"/>
              </a:tabLst>
            </a:pPr>
            <a:r>
              <a:rPr lang="en-US" sz="1600" dirty="0">
                <a:latin typeface="Times New Roman"/>
                <a:cs typeface="Times New Roman"/>
              </a:rPr>
              <a:t>	Many people feel that violence on television is harmless entertainment. However, we now know that</a:t>
            </a:r>
            <a:r>
              <a:rPr lang="en-US" sz="1600" dirty="0">
                <a:solidFill>
                  <a:srgbClr val="00B400"/>
                </a:solidFill>
                <a:latin typeface="Times New Roman"/>
                <a:cs typeface="Times New Roman"/>
              </a:rPr>
              <a:t> TV violence does affect people in negative ways.</a:t>
            </a:r>
            <a:r>
              <a:rPr lang="en-US" sz="1600" dirty="0">
                <a:latin typeface="Times New Roman"/>
                <a:cs typeface="Times New Roman"/>
              </a:rPr>
              <a:t> One study showed that frequent TV watchers are more fearful and suspicious of others. They try to protect </a:t>
            </a:r>
          </a:p>
          <a:p>
            <a:pPr>
              <a:tabLst>
                <a:tab pos="452438" algn="l"/>
              </a:tabLst>
            </a:pPr>
            <a:r>
              <a:rPr lang="en-US" sz="1600" dirty="0">
                <a:latin typeface="Times New Roman"/>
                <a:cs typeface="Times New Roman"/>
              </a:rPr>
              <a:t>themselves from the outside world with extra locks on the doors, alarm systems, guard dogs, and guns. In addition, that same study showed that heavy TV watchers are less upset about real-life violence than non-TV watchers. It seems that the constant violence they see on TV makes them less sensitive to the real thing. Another study, of a group of children, found that TV violence increases aggressive behavior. Children who watched violent shows were more willing to hurt another child in games where they were given a choice between helping and hurting. They were also more likely to select toy weapons over other kinds of playthings.</a:t>
            </a:r>
          </a:p>
        </p:txBody>
      </p:sp>
      <p:sp>
        <p:nvSpPr>
          <p:cNvPr id="15" name="TextBox 14"/>
          <p:cNvSpPr txBox="1"/>
          <p:nvPr/>
        </p:nvSpPr>
        <p:spPr>
          <a:xfrm>
            <a:off x="414107" y="4660506"/>
            <a:ext cx="8759952" cy="400110"/>
          </a:xfrm>
          <a:prstGeom prst="rect">
            <a:avLst/>
          </a:prstGeom>
          <a:noFill/>
        </p:spPr>
        <p:txBody>
          <a:bodyPr wrap="square" rtlCol="0">
            <a:spAutoFit/>
          </a:bodyPr>
          <a:lstStyle/>
          <a:p>
            <a:pPr marL="227013" indent="-227013"/>
            <a:r>
              <a:rPr lang="en-US" sz="2000" b="1" dirty="0" smtClean="0">
                <a:solidFill>
                  <a:srgbClr val="3D65B1"/>
                </a:solidFill>
                <a:latin typeface="Times New Roman"/>
                <a:ea typeface="ＭＳ Ｐゴシック" charset="0"/>
                <a:cs typeface="Times New Roman"/>
              </a:rPr>
              <a:t>B. </a:t>
            </a:r>
            <a:r>
              <a:rPr lang="en-US" sz="2000" dirty="0">
                <a:solidFill>
                  <a:srgbClr val="000000"/>
                </a:solidFill>
                <a:latin typeface="Times New Roman"/>
                <a:cs typeface="Times New Roman"/>
              </a:rPr>
              <a:t>However, we now know that TV violence does affect people in negative ways.</a:t>
            </a:r>
            <a:endParaRPr lang="en-US" sz="2000" dirty="0">
              <a:latin typeface="Times New Roman"/>
              <a:cs typeface="Times New Roman"/>
            </a:endParaRPr>
          </a:p>
        </p:txBody>
      </p:sp>
      <p:sp>
        <p:nvSpPr>
          <p:cNvPr id="11" name="Rectangle 8"/>
          <p:cNvSpPr>
            <a:spLocks noChangeArrowheads="1"/>
          </p:cNvSpPr>
          <p:nvPr/>
        </p:nvSpPr>
        <p:spPr bwMode="auto">
          <a:xfrm>
            <a:off x="685800" y="5086472"/>
            <a:ext cx="8229600" cy="1323439"/>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1350B2"/>
                </a:solidFill>
                <a:miter lim="800000"/>
                <a:headEnd/>
                <a:tailEnd/>
              </a14:hiddenLine>
            </a:ext>
          </a:extLst>
        </p:spPr>
        <p:txBody>
          <a:bodyPr>
            <a:spAutoFit/>
          </a:bodyPr>
          <a:lstStyle/>
          <a:p>
            <a:pPr>
              <a:spcBef>
                <a:spcPct val="20000"/>
              </a:spcBef>
            </a:pPr>
            <a:r>
              <a:rPr lang="en-US" sz="2000" dirty="0">
                <a:solidFill>
                  <a:srgbClr val="3D65B1"/>
                </a:solidFill>
              </a:rPr>
              <a:t>The statement “TV violence does affect people in negative ways” is a general one. And the rest of the passage goes on to describe three negative ways that TV violence affects people. Sentence B, then, is the sentence that expresses the main idea of the passage.</a:t>
            </a:r>
          </a:p>
        </p:txBody>
      </p:sp>
      <p:sp>
        <p:nvSpPr>
          <p:cNvPr id="14" name="Rectangle 13"/>
          <p:cNvSpPr/>
          <p:nvPr/>
        </p:nvSpPr>
        <p:spPr>
          <a:xfrm>
            <a:off x="1427271" y="2051588"/>
            <a:ext cx="3724377" cy="246221"/>
          </a:xfrm>
          <a:prstGeom prst="rect">
            <a:avLst/>
          </a:prstGeom>
          <a:solidFill>
            <a:srgbClr val="FFFFFF"/>
          </a:solidFill>
          <a:ln>
            <a:solidFill>
              <a:srgbClr val="3D65B1"/>
            </a:solidFill>
          </a:ln>
        </p:spPr>
        <p:txBody>
          <a:bodyPr wrap="none" lIns="0" tIns="0" rIns="0" bIns="0">
            <a:spAutoFit/>
          </a:bodyPr>
          <a:lstStyle/>
          <a:p>
            <a:r>
              <a:rPr lang="en-US" sz="1600" dirty="0" smtClean="0">
                <a:solidFill>
                  <a:srgbClr val="3D65B1"/>
                </a:solidFill>
                <a:latin typeface="Times New Roman"/>
                <a:cs typeface="Times New Roman"/>
              </a:rPr>
              <a:t> </a:t>
            </a:r>
            <a:r>
              <a:rPr lang="en-US" sz="1600" dirty="0">
                <a:solidFill>
                  <a:srgbClr val="3D65B1"/>
                </a:solidFill>
                <a:latin typeface="Times New Roman"/>
                <a:cs typeface="Times New Roman"/>
              </a:rPr>
              <a:t>TV watchers are more fearful and suspicious </a:t>
            </a:r>
            <a:endParaRPr lang="en-US" sz="1600" dirty="0">
              <a:solidFill>
                <a:srgbClr val="3D65B1"/>
              </a:solidFill>
            </a:endParaRPr>
          </a:p>
        </p:txBody>
      </p:sp>
      <p:sp>
        <p:nvSpPr>
          <p:cNvPr id="16" name="Rectangle 15"/>
          <p:cNvSpPr/>
          <p:nvPr/>
        </p:nvSpPr>
        <p:spPr>
          <a:xfrm>
            <a:off x="5396022" y="2539572"/>
            <a:ext cx="2750252" cy="246221"/>
          </a:xfrm>
          <a:prstGeom prst="rect">
            <a:avLst/>
          </a:prstGeom>
          <a:solidFill>
            <a:srgbClr val="FFFFFF"/>
          </a:solidFill>
          <a:ln>
            <a:solidFill>
              <a:srgbClr val="3D65B1"/>
            </a:solidFill>
          </a:ln>
        </p:spPr>
        <p:txBody>
          <a:bodyPr wrap="none" lIns="0" tIns="0" rIns="0" bIns="0">
            <a:spAutoFit/>
          </a:bodyPr>
          <a:lstStyle/>
          <a:p>
            <a:r>
              <a:rPr lang="en-US" sz="1600" dirty="0" smtClean="0">
                <a:solidFill>
                  <a:srgbClr val="3D65B1"/>
                </a:solidFill>
                <a:latin typeface="Times New Roman"/>
                <a:cs typeface="Times New Roman"/>
              </a:rPr>
              <a:t> </a:t>
            </a:r>
            <a:r>
              <a:rPr lang="en-US" sz="1600" dirty="0">
                <a:solidFill>
                  <a:srgbClr val="3D65B1"/>
                </a:solidFill>
                <a:latin typeface="Times New Roman"/>
                <a:cs typeface="Times New Roman"/>
              </a:rPr>
              <a:t>TV watchers are less upset about </a:t>
            </a:r>
            <a:endParaRPr lang="en-US" sz="1600" dirty="0">
              <a:solidFill>
                <a:srgbClr val="3D65B1"/>
              </a:solidFill>
            </a:endParaRPr>
          </a:p>
        </p:txBody>
      </p:sp>
      <p:sp>
        <p:nvSpPr>
          <p:cNvPr id="17" name="Rectangle 16"/>
          <p:cNvSpPr/>
          <p:nvPr/>
        </p:nvSpPr>
        <p:spPr>
          <a:xfrm>
            <a:off x="752803" y="2788770"/>
            <a:ext cx="1395514" cy="246221"/>
          </a:xfrm>
          <a:prstGeom prst="rect">
            <a:avLst/>
          </a:prstGeom>
          <a:solidFill>
            <a:srgbClr val="FFFFFF"/>
          </a:solidFill>
          <a:ln>
            <a:solidFill>
              <a:srgbClr val="3D65B1"/>
            </a:solidFill>
          </a:ln>
        </p:spPr>
        <p:txBody>
          <a:bodyPr wrap="none" lIns="0" tIns="0" rIns="0" bIns="0">
            <a:spAutoFit/>
          </a:bodyPr>
          <a:lstStyle/>
          <a:p>
            <a:r>
              <a:rPr lang="en-US" sz="1600" dirty="0">
                <a:solidFill>
                  <a:srgbClr val="3D65B1"/>
                </a:solidFill>
                <a:latin typeface="Times New Roman"/>
                <a:cs typeface="Times New Roman"/>
              </a:rPr>
              <a:t>real-life violence </a:t>
            </a:r>
            <a:endParaRPr lang="en-US" sz="1600" dirty="0">
              <a:solidFill>
                <a:srgbClr val="3D65B1"/>
              </a:solidFill>
            </a:endParaRPr>
          </a:p>
        </p:txBody>
      </p:sp>
      <p:sp>
        <p:nvSpPr>
          <p:cNvPr id="21" name="Rectangle 20"/>
          <p:cNvSpPr/>
          <p:nvPr/>
        </p:nvSpPr>
        <p:spPr>
          <a:xfrm>
            <a:off x="704850" y="3271370"/>
            <a:ext cx="3553357" cy="246221"/>
          </a:xfrm>
          <a:prstGeom prst="rect">
            <a:avLst/>
          </a:prstGeom>
          <a:solidFill>
            <a:srgbClr val="FFFFFF"/>
          </a:solidFill>
          <a:ln>
            <a:solidFill>
              <a:srgbClr val="3D65B1"/>
            </a:solidFill>
          </a:ln>
        </p:spPr>
        <p:txBody>
          <a:bodyPr wrap="none" lIns="0" tIns="0" rIns="0" bIns="0">
            <a:spAutoFit/>
          </a:bodyPr>
          <a:lstStyle/>
          <a:p>
            <a:r>
              <a:rPr lang="en-US" sz="1600" dirty="0" smtClean="0">
                <a:solidFill>
                  <a:srgbClr val="3D65B1"/>
                </a:solidFill>
                <a:latin typeface="Times New Roman"/>
                <a:cs typeface="Times New Roman"/>
              </a:rPr>
              <a:t> </a:t>
            </a:r>
            <a:r>
              <a:rPr lang="en-US" sz="1600" dirty="0">
                <a:solidFill>
                  <a:srgbClr val="3D65B1"/>
                </a:solidFill>
                <a:latin typeface="Times New Roman"/>
                <a:cs typeface="Times New Roman"/>
              </a:rPr>
              <a:t>TV violence increases aggressive behavior</a:t>
            </a:r>
            <a:endParaRPr lang="en-US" sz="1600" dirty="0">
              <a:solidFill>
                <a:srgbClr val="3D65B1"/>
              </a:solidFill>
            </a:endParaRPr>
          </a:p>
        </p:txBody>
      </p:sp>
      <p:sp>
        <p:nvSpPr>
          <p:cNvPr id="22" name="TextBox 21"/>
          <p:cNvSpPr txBox="1"/>
          <p:nvPr/>
        </p:nvSpPr>
        <p:spPr>
          <a:xfrm>
            <a:off x="410533" y="4668086"/>
            <a:ext cx="8759952" cy="400110"/>
          </a:xfrm>
          <a:prstGeom prst="rect">
            <a:avLst/>
          </a:prstGeom>
          <a:noFill/>
        </p:spPr>
        <p:txBody>
          <a:bodyPr wrap="square" rtlCol="0">
            <a:spAutoFit/>
          </a:bodyPr>
          <a:lstStyle/>
          <a:p>
            <a:pPr marL="227013" indent="-227013"/>
            <a:r>
              <a:rPr lang="en-US" sz="2000" b="1" dirty="0" smtClean="0">
                <a:solidFill>
                  <a:srgbClr val="00B400"/>
                </a:solidFill>
                <a:latin typeface="Times New Roman"/>
                <a:ea typeface="ＭＳ Ｐゴシック" charset="0"/>
                <a:cs typeface="Times New Roman"/>
              </a:rPr>
              <a:t>B. </a:t>
            </a:r>
            <a:r>
              <a:rPr lang="en-US" sz="2000" dirty="0">
                <a:solidFill>
                  <a:srgbClr val="00B400"/>
                </a:solidFill>
                <a:latin typeface="Times New Roman"/>
                <a:cs typeface="Times New Roman"/>
              </a:rPr>
              <a:t>However, we now know that TV violence does affect people in negative ways.</a:t>
            </a:r>
          </a:p>
        </p:txBody>
      </p:sp>
      <p:pic>
        <p:nvPicPr>
          <p:cNvPr id="23" name="Picture 22" descr="right che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677" y="4735977"/>
            <a:ext cx="295506" cy="292608"/>
          </a:xfrm>
          <a:prstGeom prst="rect">
            <a:avLst/>
          </a:prstGeom>
        </p:spPr>
      </p:pic>
      <p:cxnSp>
        <p:nvCxnSpPr>
          <p:cNvPr id="25" name="Straight Connector 24"/>
          <p:cNvCxnSpPr/>
          <p:nvPr/>
        </p:nvCxnSpPr>
        <p:spPr>
          <a:xfrm>
            <a:off x="1989296" y="2062519"/>
            <a:ext cx="3995928" cy="0"/>
          </a:xfrm>
          <a:prstGeom prst="line">
            <a:avLst/>
          </a:prstGeom>
          <a:ln>
            <a:solidFill>
              <a:srgbClr val="00B400"/>
            </a:solidFill>
          </a:ln>
          <a:effectLst/>
        </p:spPr>
        <p:style>
          <a:lnRef idx="2">
            <a:schemeClr val="accent1"/>
          </a:lnRef>
          <a:fillRef idx="0">
            <a:schemeClr val="accent1"/>
          </a:fillRef>
          <a:effectRef idx="1">
            <a:schemeClr val="accent1"/>
          </a:effectRef>
          <a:fontRef idx="minor">
            <a:schemeClr val="tx1"/>
          </a:fontRef>
        </p:style>
      </p:cxnSp>
      <p:sp>
        <p:nvSpPr>
          <p:cNvPr id="20"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129734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2000"/>
                                        <p:tgtEl>
                                          <p:spTgt spid="25"/>
                                        </p:tgtEl>
                                      </p:cBhvr>
                                    </p:animEffect>
                                  </p:childTnLst>
                                </p:cTn>
                              </p:par>
                            </p:childTnLst>
                          </p:cTn>
                        </p:par>
                        <p:par>
                          <p:cTn id="8" fill="hold">
                            <p:stCondLst>
                              <p:cond delay="2000"/>
                            </p:stCondLst>
                            <p:childTnLst>
                              <p:par>
                                <p:cTn id="9" presetID="22" presetClass="entr" presetSubtype="8" fill="hold" grpId="1"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2000"/>
                                        <p:tgtEl>
                                          <p:spTgt spid="14"/>
                                        </p:tgtEl>
                                      </p:cBhvr>
                                    </p:animEffect>
                                  </p:childTnLst>
                                </p:cTn>
                              </p:par>
                            </p:childTnLst>
                          </p:cTn>
                        </p:par>
                        <p:par>
                          <p:cTn id="12" fill="hold">
                            <p:stCondLst>
                              <p:cond delay="4500"/>
                            </p:stCondLst>
                            <p:childTnLst>
                              <p:par>
                                <p:cTn id="13" presetID="22" presetClass="entr" presetSubtype="8"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1500"/>
                                        <p:tgtEl>
                                          <p:spTgt spid="16"/>
                                        </p:tgtEl>
                                      </p:cBhvr>
                                    </p:animEffect>
                                  </p:childTnLst>
                                </p:cTn>
                              </p:par>
                            </p:childTnLst>
                          </p:cTn>
                        </p:par>
                        <p:par>
                          <p:cTn id="16" fill="hold">
                            <p:stCondLst>
                              <p:cond delay="6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1000"/>
                                        <p:tgtEl>
                                          <p:spTgt spid="17"/>
                                        </p:tgtEl>
                                      </p:cBhvr>
                                    </p:animEffect>
                                  </p:childTnLst>
                                </p:cTn>
                              </p:par>
                            </p:childTnLst>
                          </p:cTn>
                        </p:par>
                        <p:par>
                          <p:cTn id="20" fill="hold">
                            <p:stCondLst>
                              <p:cond delay="7500"/>
                            </p:stCondLst>
                            <p:childTnLst>
                              <p:par>
                                <p:cTn id="21" presetID="22" presetClass="entr" presetSubtype="8" fill="hold" grpId="0" nodeType="afterEffect">
                                  <p:stCondLst>
                                    <p:cond delay="50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2000"/>
                                        <p:tgtEl>
                                          <p:spTgt spid="21"/>
                                        </p:tgtEl>
                                      </p:cBhvr>
                                    </p:animEffect>
                                  </p:childTnLst>
                                </p:cTn>
                              </p:par>
                            </p:childTnLst>
                          </p:cTn>
                        </p:par>
                        <p:par>
                          <p:cTn id="24" fill="hold">
                            <p:stCondLst>
                              <p:cond delay="10000"/>
                            </p:stCondLst>
                            <p:childTnLst>
                              <p:par>
                                <p:cTn id="25" presetID="22" presetClass="entr" presetSubtype="8" fill="hold" nodeType="afterEffect">
                                  <p:stCondLst>
                                    <p:cond delay="100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1000"/>
                                        <p:tgtEl>
                                          <p:spTgt spid="23"/>
                                        </p:tgtEl>
                                      </p:cBhvr>
                                    </p:animEffect>
                                  </p:childTnLst>
                                </p:cTn>
                              </p:par>
                            </p:childTnLst>
                          </p:cTn>
                        </p:par>
                        <p:par>
                          <p:cTn id="28" fill="hold">
                            <p:stCondLst>
                              <p:cond delay="12000"/>
                            </p:stCondLst>
                            <p:childTnLst>
                              <p:par>
                                <p:cTn id="29" presetID="22" presetClass="exit" presetSubtype="8" fill="hold" grpId="0" nodeType="afterEffect">
                                  <p:stCondLst>
                                    <p:cond delay="0"/>
                                  </p:stCondLst>
                                  <p:childTnLst>
                                    <p:animEffect transition="out" filter="wipe(left)">
                                      <p:cBhvr>
                                        <p:cTn id="30" dur="2000"/>
                                        <p:tgtEl>
                                          <p:spTgt spid="15"/>
                                        </p:tgtEl>
                                      </p:cBhvr>
                                    </p:animEffect>
                                    <p:set>
                                      <p:cBhvr>
                                        <p:cTn id="31" dur="1" fill="hold">
                                          <p:stCondLst>
                                            <p:cond delay="1999"/>
                                          </p:stCondLst>
                                        </p:cTn>
                                        <p:tgtEl>
                                          <p:spTgt spid="15"/>
                                        </p:tgtEl>
                                        <p:attrNameLst>
                                          <p:attrName>style.visibility</p:attrName>
                                        </p:attrNameLst>
                                      </p:cBhvr>
                                      <p:to>
                                        <p:strVal val="hidden"/>
                                      </p:to>
                                    </p:set>
                                  </p:childTnLst>
                                </p:cTn>
                              </p:par>
                              <p:par>
                                <p:cTn id="32" presetID="22" presetClass="entr" presetSubtype="8"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1" animBg="1"/>
      <p:bldP spid="16" grpId="0" animBg="1"/>
      <p:bldP spid="17" grpId="0" animBg="1"/>
      <p:bldP spid="21" grpId="0" animBg="1"/>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28163" y="340847"/>
            <a:ext cx="2030874" cy="307777"/>
          </a:xfrm>
          <a:prstGeom prst="rect">
            <a:avLst/>
          </a:prstGeom>
          <a:noFill/>
        </p:spPr>
        <p:txBody>
          <a:bodyPr wrap="none" rtlCol="0">
            <a:spAutoFit/>
          </a:bodyPr>
          <a:lstStyle/>
          <a:p>
            <a:r>
              <a:rPr lang="en-US" sz="1400" dirty="0" smtClean="0">
                <a:solidFill>
                  <a:srgbClr val="2E8538"/>
                </a:solidFill>
                <a:latin typeface="Arial"/>
                <a:cs typeface="Arial"/>
              </a:rPr>
              <a:t>What Is the Main Idea?</a:t>
            </a:r>
            <a:endParaRPr lang="en-US" sz="1400" dirty="0">
              <a:solidFill>
                <a:srgbClr val="2E8538"/>
              </a:solidFill>
              <a:latin typeface="Arial"/>
              <a:cs typeface="Arial"/>
            </a:endParaRPr>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13" name="Rectangle 12"/>
          <p:cNvSpPr>
            <a:spLocks noChangeArrowheads="1"/>
          </p:cNvSpPr>
          <p:nvPr/>
        </p:nvSpPr>
        <p:spPr bwMode="auto">
          <a:xfrm>
            <a:off x="479610" y="1435608"/>
            <a:ext cx="8266176" cy="2739211"/>
          </a:xfrm>
          <a:prstGeom prst="rect">
            <a:avLst/>
          </a:prstGeom>
          <a:solidFill>
            <a:srgbClr val="FDEBCE">
              <a:alpha val="40000"/>
            </a:srgbClr>
          </a:solidFill>
          <a:ln w="9525">
            <a:solidFill>
              <a:srgbClr val="3D65B1"/>
            </a:solidFill>
            <a:miter lim="800000"/>
            <a:headEnd/>
            <a:tailEnd/>
          </a:ln>
        </p:spPr>
        <p:txBody>
          <a:bodyPr lIns="274320" tIns="137160" rIns="274320" bIns="137160">
            <a:spAutoFit/>
          </a:bodyPr>
          <a:lstStyle/>
          <a:p>
            <a:pPr>
              <a:tabLst>
                <a:tab pos="452438" algn="l"/>
              </a:tabLst>
            </a:pPr>
            <a:r>
              <a:rPr lang="en-US" sz="1600" dirty="0">
                <a:solidFill>
                  <a:srgbClr val="000000"/>
                </a:solidFill>
                <a:latin typeface="Times New Roman"/>
                <a:cs typeface="Times New Roman"/>
              </a:rPr>
              <a:t>	Many people feel that violence on television is harmless entertainment. However, we now know that TV violence does affect people in negative ways. One study showed that frequent TV watchers are more fearful and suspicious of others. They try to protect </a:t>
            </a:r>
          </a:p>
          <a:p>
            <a:pPr>
              <a:tabLst>
                <a:tab pos="452438" algn="l"/>
              </a:tabLst>
            </a:pPr>
            <a:r>
              <a:rPr lang="en-US" sz="1600" dirty="0">
                <a:solidFill>
                  <a:srgbClr val="000000"/>
                </a:solidFill>
                <a:latin typeface="Times New Roman"/>
                <a:cs typeface="Times New Roman"/>
              </a:rPr>
              <a:t>themselves from the outside world with extra locks on the doors, alarm systems, guard dogs, and guns. In addition, that same study showed that heavy TV watchers are less upset about real-life violence than non-TV watchers. It seems that the constant violence they see on TV makes them less sensitive to the real thing. Another study, of a group of children, found that TV violence increases aggressive behavior. Children who watched violent shows were more willing to hurt another child in games where they were given a choice between helping and hurting. They were also more likely to select toy weapons over other kinds of playthings.</a:t>
            </a:r>
          </a:p>
        </p:txBody>
      </p:sp>
      <p:sp>
        <p:nvSpPr>
          <p:cNvPr id="7"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336837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28163" y="340847"/>
            <a:ext cx="2030874" cy="307777"/>
          </a:xfrm>
          <a:prstGeom prst="rect">
            <a:avLst/>
          </a:prstGeom>
          <a:noFill/>
        </p:spPr>
        <p:txBody>
          <a:bodyPr wrap="none" rtlCol="0">
            <a:spAutoFit/>
          </a:bodyPr>
          <a:lstStyle/>
          <a:p>
            <a:r>
              <a:rPr lang="en-US" sz="1400" dirty="0" smtClean="0">
                <a:solidFill>
                  <a:srgbClr val="2E8538"/>
                </a:solidFill>
                <a:latin typeface="Arial"/>
                <a:cs typeface="Arial"/>
              </a:rPr>
              <a:t>What Is the Main Idea?</a:t>
            </a:r>
            <a:endParaRPr lang="en-US" sz="1400" dirty="0">
              <a:solidFill>
                <a:srgbClr val="2E8538"/>
              </a:solidFill>
              <a:latin typeface="Arial"/>
              <a:cs typeface="Arial"/>
            </a:endParaRPr>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12" name="TextBox 11"/>
          <p:cNvSpPr txBox="1"/>
          <p:nvPr/>
        </p:nvSpPr>
        <p:spPr>
          <a:xfrm>
            <a:off x="445384" y="1012582"/>
            <a:ext cx="5961888" cy="461665"/>
          </a:xfrm>
          <a:prstGeom prst="rect">
            <a:avLst/>
          </a:prstGeom>
          <a:noFill/>
        </p:spPr>
        <p:txBody>
          <a:bodyPr wrap="none" rtlCol="0">
            <a:spAutoFit/>
          </a:bodyPr>
          <a:lstStyle/>
          <a:p>
            <a:r>
              <a:rPr lang="en-US" sz="2400" b="1" dirty="0" smtClean="0">
                <a:solidFill>
                  <a:srgbClr val="3D65B1"/>
                </a:solidFill>
                <a:latin typeface="Arial"/>
                <a:cs typeface="Arial"/>
              </a:rPr>
              <a:t>The Main Idea as an “Umbrella” Idea</a:t>
            </a:r>
            <a:endParaRPr lang="en-US" sz="2400" b="1" dirty="0">
              <a:solidFill>
                <a:srgbClr val="3D65B1"/>
              </a:solidFill>
              <a:latin typeface="Arial"/>
              <a:cs typeface="Arial"/>
            </a:endParaRPr>
          </a:p>
        </p:txBody>
      </p:sp>
      <p:sp>
        <p:nvSpPr>
          <p:cNvPr id="13" name="TextBox 12"/>
          <p:cNvSpPr txBox="1"/>
          <p:nvPr/>
        </p:nvSpPr>
        <p:spPr>
          <a:xfrm>
            <a:off x="868680" y="1483199"/>
            <a:ext cx="7406640" cy="707886"/>
          </a:xfrm>
          <a:prstGeom prst="rect">
            <a:avLst/>
          </a:prstGeom>
          <a:noFill/>
        </p:spPr>
        <p:txBody>
          <a:bodyPr wrap="square" rtlCol="0">
            <a:spAutoFit/>
          </a:bodyPr>
          <a:lstStyle/>
          <a:p>
            <a:r>
              <a:rPr lang="en-US" sz="2000" dirty="0">
                <a:solidFill>
                  <a:srgbClr val="000000"/>
                </a:solidFill>
                <a:latin typeface="Times New Roman"/>
                <a:cs typeface="Times New Roman"/>
              </a:rPr>
              <a:t>Think of the </a:t>
            </a:r>
            <a:r>
              <a:rPr lang="en-US" sz="2000" dirty="0">
                <a:solidFill>
                  <a:srgbClr val="8B3B85"/>
                </a:solidFill>
                <a:latin typeface="Times New Roman"/>
                <a:cs typeface="Times New Roman"/>
              </a:rPr>
              <a:t>main idea </a:t>
            </a:r>
            <a:r>
              <a:rPr lang="en-US" sz="2000" dirty="0">
                <a:solidFill>
                  <a:srgbClr val="000000"/>
                </a:solidFill>
                <a:latin typeface="Times New Roman"/>
                <a:cs typeface="Times New Roman"/>
              </a:rPr>
              <a:t>as an “umbrella” idea. The main idea is the author’s general point. </a:t>
            </a:r>
            <a:endParaRPr lang="en-US" sz="2000" dirty="0">
              <a:latin typeface="Times New Roman"/>
              <a:cs typeface="Times New Roman"/>
            </a:endParaRPr>
          </a:p>
        </p:txBody>
      </p:sp>
      <p:sp>
        <p:nvSpPr>
          <p:cNvPr id="10"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70087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28163" y="340847"/>
            <a:ext cx="2030874" cy="307777"/>
          </a:xfrm>
          <a:prstGeom prst="rect">
            <a:avLst/>
          </a:prstGeom>
          <a:noFill/>
        </p:spPr>
        <p:txBody>
          <a:bodyPr wrap="none" rtlCol="0">
            <a:spAutoFit/>
          </a:bodyPr>
          <a:lstStyle/>
          <a:p>
            <a:r>
              <a:rPr lang="en-US" sz="1400" dirty="0" smtClean="0">
                <a:solidFill>
                  <a:srgbClr val="2E8538"/>
                </a:solidFill>
                <a:latin typeface="Arial"/>
                <a:cs typeface="Arial"/>
              </a:rPr>
              <a:t>What Is the Main Idea?</a:t>
            </a:r>
            <a:endParaRPr lang="en-US" sz="1400" dirty="0">
              <a:solidFill>
                <a:srgbClr val="2E8538"/>
              </a:solidFill>
              <a:latin typeface="Arial"/>
              <a:cs typeface="Arial"/>
            </a:endParaRPr>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13" name="TextBox 12"/>
          <p:cNvSpPr txBox="1"/>
          <p:nvPr/>
        </p:nvSpPr>
        <p:spPr>
          <a:xfrm>
            <a:off x="868680" y="1483199"/>
            <a:ext cx="7406640" cy="707886"/>
          </a:xfrm>
          <a:prstGeom prst="rect">
            <a:avLst/>
          </a:prstGeom>
          <a:noFill/>
        </p:spPr>
        <p:txBody>
          <a:bodyPr wrap="square" rtlCol="0">
            <a:spAutoFit/>
          </a:bodyPr>
          <a:lstStyle/>
          <a:p>
            <a:r>
              <a:rPr lang="en-US" sz="2000" dirty="0">
                <a:solidFill>
                  <a:srgbClr val="000000"/>
                </a:solidFill>
                <a:latin typeface="Times New Roman"/>
                <a:cs typeface="Times New Roman"/>
              </a:rPr>
              <a:t>Think of the </a:t>
            </a:r>
            <a:r>
              <a:rPr lang="en-US" sz="2000" dirty="0">
                <a:solidFill>
                  <a:srgbClr val="8B3B85"/>
                </a:solidFill>
                <a:latin typeface="Times New Roman"/>
                <a:cs typeface="Times New Roman"/>
              </a:rPr>
              <a:t>main idea </a:t>
            </a:r>
            <a:r>
              <a:rPr lang="en-US" sz="2000" dirty="0">
                <a:solidFill>
                  <a:srgbClr val="000000"/>
                </a:solidFill>
                <a:latin typeface="Times New Roman"/>
                <a:cs typeface="Times New Roman"/>
              </a:rPr>
              <a:t>as an “umbrella” idea. The main idea is the author’s general point. </a:t>
            </a:r>
            <a:endParaRPr lang="en-US" sz="2000" dirty="0">
              <a:latin typeface="Times New Roman"/>
              <a:cs typeface="Times New Roman"/>
            </a:endParaRPr>
          </a:p>
        </p:txBody>
      </p:sp>
      <p:sp>
        <p:nvSpPr>
          <p:cNvPr id="10" name="TextBox 9"/>
          <p:cNvSpPr txBox="1"/>
          <p:nvPr/>
        </p:nvSpPr>
        <p:spPr>
          <a:xfrm>
            <a:off x="1911126" y="330802"/>
            <a:ext cx="3208994"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The Main Idea as an “Umbrella” Idea</a:t>
            </a:r>
            <a:endParaRPr lang="en-US" sz="1400" dirty="0">
              <a:solidFill>
                <a:srgbClr val="3D65B1">
                  <a:alpha val="70000"/>
                </a:srgbClr>
              </a:solidFill>
              <a:latin typeface="Arial"/>
              <a:cs typeface="Arial"/>
            </a:endParaRPr>
          </a:p>
        </p:txBody>
      </p:sp>
      <p:grpSp>
        <p:nvGrpSpPr>
          <p:cNvPr id="3" name="Group 2"/>
          <p:cNvGrpSpPr/>
          <p:nvPr/>
        </p:nvGrpSpPr>
        <p:grpSpPr>
          <a:xfrm>
            <a:off x="2764080" y="2258568"/>
            <a:ext cx="3615840" cy="3291840"/>
            <a:chOff x="2532739" y="2258568"/>
            <a:chExt cx="3615840" cy="3291840"/>
          </a:xfrm>
        </p:grpSpPr>
        <p:pic>
          <p:nvPicPr>
            <p:cNvPr id="2" name="Picture 1" descr="ch 2 p 59.png"/>
            <p:cNvPicPr preferRelativeResize="0">
              <a:picLocks noChangeAspect="1"/>
            </p:cNvPicPr>
            <p:nvPr/>
          </p:nvPicPr>
          <p:blipFill rotWithShape="1">
            <a:blip r:embed="rId3">
              <a:extLst>
                <a:ext uri="{28A0092B-C50C-407E-A947-70E740481C1C}">
                  <a14:useLocalDpi xmlns:a14="http://schemas.microsoft.com/office/drawing/2010/main" val="0"/>
                </a:ext>
              </a:extLst>
            </a:blip>
            <a:srcRect t="356" b="-358"/>
            <a:stretch/>
          </p:blipFill>
          <p:spPr>
            <a:xfrm>
              <a:off x="2532739" y="2258568"/>
              <a:ext cx="3615840" cy="3291840"/>
            </a:xfrm>
            <a:prstGeom prst="rect">
              <a:avLst/>
            </a:prstGeom>
            <a:ln>
              <a:solidFill>
                <a:srgbClr val="B41A2D"/>
              </a:solidFill>
            </a:ln>
          </p:spPr>
        </p:pic>
        <p:sp>
          <p:nvSpPr>
            <p:cNvPr id="11" name="Rectangle 10"/>
            <p:cNvSpPr/>
            <p:nvPr/>
          </p:nvSpPr>
          <p:spPr>
            <a:xfrm>
              <a:off x="2768144" y="4093859"/>
              <a:ext cx="3108960" cy="832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4" name="Straight Connector 13"/>
          <p:cNvCxnSpPr/>
          <p:nvPr/>
        </p:nvCxnSpPr>
        <p:spPr>
          <a:xfrm>
            <a:off x="4557201" y="3935667"/>
            <a:ext cx="6350" cy="1005840"/>
          </a:xfrm>
          <a:prstGeom prst="line">
            <a:avLst/>
          </a:prstGeom>
          <a:ln w="47625" cmpd="sng">
            <a:solidFill>
              <a:srgbClr val="B3B3B3"/>
            </a:solidFill>
          </a:ln>
          <a:effectLst/>
        </p:spPr>
        <p:style>
          <a:lnRef idx="2">
            <a:schemeClr val="accent1"/>
          </a:lnRef>
          <a:fillRef idx="0">
            <a:schemeClr val="accent1"/>
          </a:fillRef>
          <a:effectRef idx="1">
            <a:schemeClr val="accent1"/>
          </a:effectRef>
          <a:fontRef idx="minor">
            <a:schemeClr val="tx1"/>
          </a:fontRef>
        </p:style>
      </p:cxnSp>
      <p:sp>
        <p:nvSpPr>
          <p:cNvPr id="12"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362680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28163" y="340847"/>
            <a:ext cx="2030874" cy="307777"/>
          </a:xfrm>
          <a:prstGeom prst="rect">
            <a:avLst/>
          </a:prstGeom>
          <a:noFill/>
        </p:spPr>
        <p:txBody>
          <a:bodyPr wrap="none" rtlCol="0">
            <a:spAutoFit/>
          </a:bodyPr>
          <a:lstStyle/>
          <a:p>
            <a:r>
              <a:rPr lang="en-US" sz="1400" dirty="0" smtClean="0">
                <a:solidFill>
                  <a:srgbClr val="2E8538"/>
                </a:solidFill>
                <a:latin typeface="Arial"/>
                <a:cs typeface="Arial"/>
              </a:rPr>
              <a:t>What Is the Main Idea?</a:t>
            </a:r>
            <a:endParaRPr lang="en-US" sz="1400" dirty="0">
              <a:solidFill>
                <a:srgbClr val="2E8538"/>
              </a:solidFill>
              <a:latin typeface="Arial"/>
              <a:cs typeface="Arial"/>
            </a:endParaRPr>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13" name="TextBox 12"/>
          <p:cNvSpPr txBox="1"/>
          <p:nvPr/>
        </p:nvSpPr>
        <p:spPr>
          <a:xfrm>
            <a:off x="868680" y="1483199"/>
            <a:ext cx="7406640" cy="707886"/>
          </a:xfrm>
          <a:prstGeom prst="rect">
            <a:avLst/>
          </a:prstGeom>
          <a:noFill/>
        </p:spPr>
        <p:txBody>
          <a:bodyPr wrap="square" rtlCol="0">
            <a:spAutoFit/>
          </a:bodyPr>
          <a:lstStyle/>
          <a:p>
            <a:r>
              <a:rPr lang="en-US" sz="2000" dirty="0">
                <a:solidFill>
                  <a:srgbClr val="000000"/>
                </a:solidFill>
                <a:latin typeface="Times New Roman"/>
                <a:cs typeface="Times New Roman"/>
              </a:rPr>
              <a:t>Think of the </a:t>
            </a:r>
            <a:r>
              <a:rPr lang="en-US" sz="2000" dirty="0">
                <a:solidFill>
                  <a:srgbClr val="8B3B85"/>
                </a:solidFill>
                <a:latin typeface="Times New Roman"/>
                <a:cs typeface="Times New Roman"/>
              </a:rPr>
              <a:t>main idea </a:t>
            </a:r>
            <a:r>
              <a:rPr lang="en-US" sz="2000" dirty="0">
                <a:solidFill>
                  <a:srgbClr val="000000"/>
                </a:solidFill>
                <a:latin typeface="Times New Roman"/>
                <a:cs typeface="Times New Roman"/>
              </a:rPr>
              <a:t>as an “umbrella” idea. The main idea is the author’s general point. </a:t>
            </a:r>
            <a:endParaRPr lang="en-US" sz="2000" dirty="0">
              <a:latin typeface="Times New Roman"/>
              <a:cs typeface="Times New Roman"/>
            </a:endParaRPr>
          </a:p>
        </p:txBody>
      </p:sp>
      <p:sp>
        <p:nvSpPr>
          <p:cNvPr id="10" name="TextBox 9"/>
          <p:cNvSpPr txBox="1"/>
          <p:nvPr/>
        </p:nvSpPr>
        <p:spPr>
          <a:xfrm>
            <a:off x="1911126" y="330802"/>
            <a:ext cx="3208994"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The Main Idea as an “Umbrella” Idea</a:t>
            </a:r>
            <a:endParaRPr lang="en-US" sz="1400" dirty="0">
              <a:solidFill>
                <a:srgbClr val="3D65B1">
                  <a:alpha val="70000"/>
                </a:srgbClr>
              </a:solidFill>
              <a:latin typeface="Arial"/>
              <a:cs typeface="Arial"/>
            </a:endParaRPr>
          </a:p>
        </p:txBody>
      </p:sp>
      <p:pic>
        <p:nvPicPr>
          <p:cNvPr id="2" name="Picture 1" descr="ch 2 p 59.png"/>
          <p:cNvPicPr preferRelativeResize="0">
            <a:picLocks noChangeAspect="1"/>
          </p:cNvPicPr>
          <p:nvPr/>
        </p:nvPicPr>
        <p:blipFill rotWithShape="1">
          <a:blip r:embed="rId3">
            <a:extLst>
              <a:ext uri="{28A0092B-C50C-407E-A947-70E740481C1C}">
                <a14:useLocalDpi xmlns:a14="http://schemas.microsoft.com/office/drawing/2010/main" val="0"/>
              </a:ext>
            </a:extLst>
          </a:blip>
          <a:srcRect t="356" b="-358"/>
          <a:stretch/>
        </p:blipFill>
        <p:spPr>
          <a:xfrm>
            <a:off x="2764080" y="2258568"/>
            <a:ext cx="3615840" cy="3291840"/>
          </a:xfrm>
          <a:prstGeom prst="rect">
            <a:avLst/>
          </a:prstGeom>
          <a:ln>
            <a:solidFill>
              <a:srgbClr val="B41A2D"/>
            </a:solidFill>
          </a:ln>
        </p:spPr>
      </p:pic>
      <p:sp>
        <p:nvSpPr>
          <p:cNvPr id="11" name="Rectangle 10"/>
          <p:cNvSpPr/>
          <p:nvPr/>
        </p:nvSpPr>
        <p:spPr>
          <a:xfrm>
            <a:off x="2999485" y="4093859"/>
            <a:ext cx="3108960" cy="832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a:off x="4557201" y="3935667"/>
            <a:ext cx="6350" cy="1005840"/>
          </a:xfrm>
          <a:prstGeom prst="line">
            <a:avLst/>
          </a:prstGeom>
          <a:ln w="47625" cmpd="sng">
            <a:solidFill>
              <a:srgbClr val="B3B3B3"/>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68680" y="5604599"/>
            <a:ext cx="7131899" cy="400110"/>
          </a:xfrm>
          <a:prstGeom prst="rect">
            <a:avLst/>
          </a:prstGeom>
          <a:noFill/>
        </p:spPr>
        <p:txBody>
          <a:bodyPr wrap="square" rtlCol="0">
            <a:spAutoFit/>
          </a:bodyPr>
          <a:lstStyle/>
          <a:p>
            <a:r>
              <a:rPr lang="en-US" sz="2000" dirty="0" smtClean="0">
                <a:solidFill>
                  <a:srgbClr val="000000"/>
                </a:solidFill>
                <a:latin typeface="Times New Roman"/>
                <a:cs typeface="Times New Roman"/>
              </a:rPr>
              <a:t>The </a:t>
            </a:r>
            <a:r>
              <a:rPr lang="en-US" sz="2000" dirty="0">
                <a:solidFill>
                  <a:srgbClr val="000000"/>
                </a:solidFill>
                <a:latin typeface="Times New Roman"/>
                <a:cs typeface="Times New Roman"/>
              </a:rPr>
              <a:t>other material of the paragraph fits under </a:t>
            </a:r>
            <a:r>
              <a:rPr lang="en-US" sz="2000" dirty="0" smtClean="0">
                <a:solidFill>
                  <a:srgbClr val="000000"/>
                </a:solidFill>
                <a:latin typeface="Times New Roman"/>
                <a:cs typeface="Times New Roman"/>
              </a:rPr>
              <a:t>the </a:t>
            </a:r>
            <a:r>
              <a:rPr lang="en-US" sz="2000" dirty="0" smtClean="0">
                <a:solidFill>
                  <a:srgbClr val="8B3B85"/>
                </a:solidFill>
                <a:latin typeface="Times New Roman"/>
                <a:cs typeface="Times New Roman"/>
              </a:rPr>
              <a:t>main idea</a:t>
            </a:r>
            <a:r>
              <a:rPr lang="en-US" sz="2000" dirty="0" smtClean="0">
                <a:solidFill>
                  <a:srgbClr val="000000"/>
                </a:solidFill>
                <a:latin typeface="Times New Roman"/>
                <a:cs typeface="Times New Roman"/>
              </a:rPr>
              <a:t>. </a:t>
            </a:r>
            <a:endParaRPr lang="en-US" sz="2000" dirty="0">
              <a:latin typeface="Times New Roman"/>
              <a:cs typeface="Times New Roman"/>
            </a:endParaRPr>
          </a:p>
        </p:txBody>
      </p:sp>
      <p:sp>
        <p:nvSpPr>
          <p:cNvPr id="15"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6954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par>
                                <p:cTn id="8" presetID="22" presetClass="exit" presetSubtype="1" fill="hold" nodeType="withEffect">
                                  <p:stCondLst>
                                    <p:cond delay="0"/>
                                  </p:stCondLst>
                                  <p:childTnLst>
                                    <p:animEffect transition="out" filter="wipe(up)">
                                      <p:cBhvr>
                                        <p:cTn id="9" dur="2000"/>
                                        <p:tgtEl>
                                          <p:spTgt spid="14"/>
                                        </p:tgtEl>
                                      </p:cBhvr>
                                    </p:animEffect>
                                    <p:set>
                                      <p:cBhvr>
                                        <p:cTn id="10"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28163" y="340847"/>
            <a:ext cx="2030874" cy="307777"/>
          </a:xfrm>
          <a:prstGeom prst="rect">
            <a:avLst/>
          </a:prstGeom>
          <a:noFill/>
        </p:spPr>
        <p:txBody>
          <a:bodyPr wrap="none" rtlCol="0">
            <a:spAutoFit/>
          </a:bodyPr>
          <a:lstStyle/>
          <a:p>
            <a:r>
              <a:rPr lang="en-US" sz="1400" dirty="0" smtClean="0">
                <a:solidFill>
                  <a:srgbClr val="2E8538"/>
                </a:solidFill>
                <a:latin typeface="Arial"/>
                <a:cs typeface="Arial"/>
              </a:rPr>
              <a:t>What Is the Main Idea?</a:t>
            </a:r>
            <a:endParaRPr lang="en-US" sz="1400" dirty="0">
              <a:solidFill>
                <a:srgbClr val="2E8538"/>
              </a:solidFill>
              <a:latin typeface="Arial"/>
              <a:cs typeface="Arial"/>
            </a:endParaRPr>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10" name="TextBox 9"/>
          <p:cNvSpPr txBox="1"/>
          <p:nvPr/>
        </p:nvSpPr>
        <p:spPr>
          <a:xfrm>
            <a:off x="1911126" y="330802"/>
            <a:ext cx="3208994"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The Main Idea as an “Umbrella” Idea</a:t>
            </a:r>
            <a:endParaRPr lang="en-US" sz="1400" dirty="0">
              <a:solidFill>
                <a:srgbClr val="3D65B1">
                  <a:alpha val="70000"/>
                </a:srgbClr>
              </a:solidFill>
              <a:latin typeface="Arial"/>
              <a:cs typeface="Arial"/>
            </a:endParaRPr>
          </a:p>
        </p:txBody>
      </p:sp>
      <p:pic>
        <p:nvPicPr>
          <p:cNvPr id="2" name="Picture 1" descr="ch 2 p 59.png"/>
          <p:cNvPicPr preferRelativeResize="0">
            <a:picLocks noChangeAspect="1"/>
          </p:cNvPicPr>
          <p:nvPr/>
        </p:nvPicPr>
        <p:blipFill rotWithShape="1">
          <a:blip r:embed="rId3">
            <a:extLst>
              <a:ext uri="{28A0092B-C50C-407E-A947-70E740481C1C}">
                <a14:useLocalDpi xmlns:a14="http://schemas.microsoft.com/office/drawing/2010/main" val="0"/>
              </a:ext>
            </a:extLst>
          </a:blip>
          <a:srcRect t="356" b="-358"/>
          <a:stretch/>
        </p:blipFill>
        <p:spPr>
          <a:xfrm>
            <a:off x="2764080" y="2258568"/>
            <a:ext cx="3615840" cy="3291840"/>
          </a:xfrm>
          <a:prstGeom prst="rect">
            <a:avLst/>
          </a:prstGeom>
          <a:ln>
            <a:solidFill>
              <a:srgbClr val="B41A2D"/>
            </a:solidFill>
          </a:ln>
        </p:spPr>
      </p:pic>
      <p:sp>
        <p:nvSpPr>
          <p:cNvPr id="16" name="TextBox 15"/>
          <p:cNvSpPr txBox="1"/>
          <p:nvPr/>
        </p:nvSpPr>
        <p:spPr>
          <a:xfrm>
            <a:off x="868680" y="5593157"/>
            <a:ext cx="7131899" cy="1015663"/>
          </a:xfrm>
          <a:prstGeom prst="rect">
            <a:avLst/>
          </a:prstGeom>
          <a:noFill/>
        </p:spPr>
        <p:txBody>
          <a:bodyPr wrap="square" rtlCol="0">
            <a:spAutoFit/>
          </a:bodyPr>
          <a:lstStyle/>
          <a:p>
            <a:r>
              <a:rPr lang="en-US" sz="2000" dirty="0" smtClean="0">
                <a:solidFill>
                  <a:schemeClr val="tx1">
                    <a:alpha val="20000"/>
                  </a:schemeClr>
                </a:solidFill>
                <a:latin typeface="Times New Roman"/>
                <a:cs typeface="Times New Roman"/>
              </a:rPr>
              <a:t>The </a:t>
            </a:r>
            <a:r>
              <a:rPr lang="en-US" sz="2000" dirty="0">
                <a:solidFill>
                  <a:schemeClr val="tx1">
                    <a:alpha val="20000"/>
                  </a:schemeClr>
                </a:solidFill>
                <a:latin typeface="Times New Roman"/>
                <a:cs typeface="Times New Roman"/>
              </a:rPr>
              <a:t>other material of the paragraph fits under </a:t>
            </a:r>
            <a:r>
              <a:rPr lang="en-US" sz="2000" dirty="0" smtClean="0">
                <a:solidFill>
                  <a:schemeClr val="tx1">
                    <a:alpha val="20000"/>
                  </a:schemeClr>
                </a:solidFill>
                <a:latin typeface="Times New Roman"/>
                <a:cs typeface="Times New Roman"/>
              </a:rPr>
              <a:t>the </a:t>
            </a:r>
            <a:r>
              <a:rPr lang="en-US" sz="2000" dirty="0" smtClean="0">
                <a:solidFill>
                  <a:srgbClr val="8B3B85">
                    <a:alpha val="20000"/>
                  </a:srgbClr>
                </a:solidFill>
                <a:latin typeface="Times New Roman"/>
                <a:cs typeface="Times New Roman"/>
              </a:rPr>
              <a:t>main idea</a:t>
            </a:r>
            <a:r>
              <a:rPr lang="en-US" sz="2000" dirty="0" smtClean="0">
                <a:solidFill>
                  <a:schemeClr val="tx1">
                    <a:alpha val="20000"/>
                  </a:schemeClr>
                </a:solidFill>
                <a:latin typeface="Times New Roman"/>
                <a:cs typeface="Times New Roman"/>
              </a:rPr>
              <a:t>. </a:t>
            </a:r>
            <a:r>
              <a:rPr lang="en-US" sz="2000" dirty="0">
                <a:solidFill>
                  <a:srgbClr val="000000"/>
                </a:solidFill>
                <a:latin typeface="Times New Roman"/>
                <a:cs typeface="Times New Roman"/>
              </a:rPr>
              <a:t>That other material is made up of specific </a:t>
            </a:r>
            <a:r>
              <a:rPr lang="en-US" sz="2000" dirty="0">
                <a:solidFill>
                  <a:srgbClr val="3D65B1"/>
                </a:solidFill>
                <a:latin typeface="Times New Roman"/>
                <a:cs typeface="Times New Roman"/>
              </a:rPr>
              <a:t>supporting details</a:t>
            </a:r>
            <a:r>
              <a:rPr lang="en-US" sz="2000" dirty="0">
                <a:solidFill>
                  <a:srgbClr val="000000"/>
                </a:solidFill>
                <a:latin typeface="Times New Roman"/>
                <a:cs typeface="Times New Roman"/>
              </a:rPr>
              <a:t>—evidence such as examples, reasons, or facts. </a:t>
            </a:r>
            <a:endParaRPr lang="en-US" sz="2000" dirty="0">
              <a:latin typeface="Times New Roman"/>
              <a:cs typeface="Times New Roman"/>
            </a:endParaRPr>
          </a:p>
        </p:txBody>
      </p:sp>
      <p:sp>
        <p:nvSpPr>
          <p:cNvPr id="11"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43478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cxnSp>
        <p:nvCxnSpPr>
          <p:cNvPr id="7" name="Straight Connector 6"/>
          <p:cNvCxnSpPr/>
          <p:nvPr/>
        </p:nvCxnSpPr>
        <p:spPr>
          <a:xfrm>
            <a:off x="576185" y="1627664"/>
            <a:ext cx="8019557" cy="0"/>
          </a:xfrm>
          <a:prstGeom prst="line">
            <a:avLst/>
          </a:prstGeom>
          <a:ln>
            <a:solidFill>
              <a:srgbClr val="8B3B85"/>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10118" y="1056600"/>
            <a:ext cx="4354502" cy="523220"/>
          </a:xfrm>
          <a:prstGeom prst="rect">
            <a:avLst/>
          </a:prstGeom>
          <a:noFill/>
        </p:spPr>
        <p:txBody>
          <a:bodyPr wrap="none" rtlCol="0">
            <a:spAutoFit/>
          </a:bodyPr>
          <a:lstStyle/>
          <a:p>
            <a:r>
              <a:rPr lang="en-US" sz="2800" b="1" dirty="0" smtClean="0">
                <a:solidFill>
                  <a:srgbClr val="8B3B85"/>
                </a:solidFill>
                <a:latin typeface="Arial"/>
                <a:cs typeface="Arial"/>
              </a:rPr>
              <a:t>Recognizing a Main Idea</a:t>
            </a:r>
            <a:endParaRPr lang="en-US" sz="2800" b="1" dirty="0">
              <a:solidFill>
                <a:srgbClr val="8B3B85"/>
              </a:solidFill>
              <a:latin typeface="Arial"/>
              <a:cs typeface="Arial"/>
            </a:endParaRPr>
          </a:p>
        </p:txBody>
      </p:sp>
      <p:sp>
        <p:nvSpPr>
          <p:cNvPr id="11" name="TextBox 10"/>
          <p:cNvSpPr txBox="1"/>
          <p:nvPr/>
        </p:nvSpPr>
        <p:spPr>
          <a:xfrm>
            <a:off x="685800" y="3355500"/>
            <a:ext cx="7772400" cy="1200328"/>
          </a:xfrm>
          <a:prstGeom prst="rect">
            <a:avLst/>
          </a:prstGeom>
          <a:noFill/>
        </p:spPr>
        <p:txBody>
          <a:bodyPr wrap="square" rtlCol="0">
            <a:spAutoFit/>
          </a:bodyPr>
          <a:lstStyle/>
          <a:p>
            <a:r>
              <a:rPr lang="en-US" sz="2400" dirty="0">
                <a:solidFill>
                  <a:srgbClr val="000000"/>
                </a:solidFill>
                <a:latin typeface="Times New Roman"/>
                <a:cs typeface="Times New Roman"/>
              </a:rPr>
              <a:t>If you merely take in words, you will come to the end of the passage without understanding much of what you have read.</a:t>
            </a:r>
            <a:endParaRPr lang="en-US" sz="2400" dirty="0">
              <a:latin typeface="Times New Roman"/>
              <a:cs typeface="Times New Roman"/>
            </a:endParaRPr>
          </a:p>
        </p:txBody>
      </p:sp>
      <p:sp>
        <p:nvSpPr>
          <p:cNvPr id="12" name="TextBox 11"/>
          <p:cNvSpPr txBox="1"/>
          <p:nvPr/>
        </p:nvSpPr>
        <p:spPr>
          <a:xfrm>
            <a:off x="685800" y="2991419"/>
            <a:ext cx="7772400" cy="461665"/>
          </a:xfrm>
          <a:prstGeom prst="rect">
            <a:avLst/>
          </a:prstGeom>
          <a:noFill/>
        </p:spPr>
        <p:txBody>
          <a:bodyPr wrap="square" rtlCol="0">
            <a:spAutoFit/>
          </a:bodyPr>
          <a:lstStyle/>
          <a:p>
            <a:r>
              <a:rPr lang="en-US" sz="2400" dirty="0">
                <a:solidFill>
                  <a:srgbClr val="000000"/>
                </a:solidFill>
                <a:latin typeface="Times New Roman"/>
                <a:cs typeface="Times New Roman"/>
              </a:rPr>
              <a:t>As you read through a passage, you must </a:t>
            </a:r>
            <a:r>
              <a:rPr lang="en-US" sz="2400" b="1" dirty="0">
                <a:solidFill>
                  <a:srgbClr val="B41A2D"/>
                </a:solidFill>
                <a:latin typeface="Times New Roman"/>
                <a:cs typeface="Times New Roman"/>
              </a:rPr>
              <a:t>think as you read</a:t>
            </a:r>
            <a:r>
              <a:rPr lang="en-US" sz="2400" dirty="0">
                <a:solidFill>
                  <a:srgbClr val="000000"/>
                </a:solidFill>
                <a:latin typeface="Times New Roman"/>
                <a:cs typeface="Times New Roman"/>
              </a:rPr>
              <a:t>.</a:t>
            </a:r>
            <a:r>
              <a:rPr lang="en-US" sz="2400" b="1" dirty="0">
                <a:solidFill>
                  <a:srgbClr val="000000"/>
                </a:solidFill>
                <a:latin typeface="Times New Roman"/>
                <a:cs typeface="Times New Roman"/>
              </a:rPr>
              <a:t> </a:t>
            </a:r>
            <a:endParaRPr lang="en-US" sz="2400" b="1" dirty="0">
              <a:latin typeface="Times New Roman"/>
              <a:cs typeface="Times New Roman"/>
            </a:endParaRPr>
          </a:p>
        </p:txBody>
      </p:sp>
      <p:sp>
        <p:nvSpPr>
          <p:cNvPr id="13" name="TextBox 12"/>
          <p:cNvSpPr txBox="1"/>
          <p:nvPr/>
        </p:nvSpPr>
        <p:spPr>
          <a:xfrm>
            <a:off x="685800" y="4052379"/>
            <a:ext cx="7772400" cy="830997"/>
          </a:xfrm>
          <a:prstGeom prst="rect">
            <a:avLst/>
          </a:prstGeom>
          <a:noFill/>
        </p:spPr>
        <p:txBody>
          <a:bodyPr wrap="square" rtlCol="0">
            <a:spAutoFit/>
          </a:bodyPr>
          <a:lstStyle/>
          <a:p>
            <a:r>
              <a:rPr lang="en-US" sz="2400" dirty="0">
                <a:solidFill>
                  <a:srgbClr val="000000"/>
                </a:solidFill>
                <a:latin typeface="Times New Roman"/>
                <a:cs typeface="Times New Roman"/>
              </a:rPr>
              <a:t>You must actively engage your mind, and, as you read, keep asking yourself, “</a:t>
            </a:r>
            <a:r>
              <a:rPr lang="en-US" sz="2400" dirty="0">
                <a:solidFill>
                  <a:srgbClr val="B41A2D"/>
                </a:solidFill>
                <a:latin typeface="Times New Roman"/>
                <a:cs typeface="Times New Roman"/>
              </a:rPr>
              <a:t>What’s the point?</a:t>
            </a:r>
            <a:r>
              <a:rPr lang="en-US" sz="2400" dirty="0">
                <a:solidFill>
                  <a:srgbClr val="000000"/>
                </a:solidFill>
                <a:latin typeface="Times New Roman"/>
                <a:cs typeface="Times New Roman"/>
              </a:rPr>
              <a:t>”</a:t>
            </a:r>
            <a:endParaRPr lang="en-US" sz="2400" dirty="0">
              <a:latin typeface="Times New Roman"/>
              <a:cs typeface="Times New Roman"/>
            </a:endParaRPr>
          </a:p>
        </p:txBody>
      </p:sp>
      <p:sp>
        <p:nvSpPr>
          <p:cNvPr id="14"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193451737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7" name="TextBox 6"/>
          <p:cNvSpPr txBox="1"/>
          <p:nvPr/>
        </p:nvSpPr>
        <p:spPr>
          <a:xfrm>
            <a:off x="640080" y="1820099"/>
            <a:ext cx="7863840" cy="461665"/>
          </a:xfrm>
          <a:prstGeom prst="rect">
            <a:avLst/>
          </a:prstGeom>
          <a:noFill/>
        </p:spPr>
        <p:txBody>
          <a:bodyPr wrap="square" rtlCol="0">
            <a:spAutoFit/>
          </a:bodyPr>
          <a:lstStyle/>
          <a:p>
            <a:r>
              <a:rPr lang="en-US" sz="2400" dirty="0" smtClean="0">
                <a:solidFill>
                  <a:srgbClr val="000000"/>
                </a:solidFill>
                <a:latin typeface="Times New Roman"/>
                <a:cs typeface="Times New Roman"/>
              </a:rPr>
              <a:t>Here are </a:t>
            </a:r>
            <a:r>
              <a:rPr lang="en-US" sz="2400" dirty="0">
                <a:latin typeface="Times New Roman"/>
                <a:cs typeface="Times New Roman"/>
              </a:rPr>
              <a:t>three </a:t>
            </a:r>
            <a:r>
              <a:rPr lang="en-US" sz="2400" dirty="0" smtClean="0">
                <a:latin typeface="Times New Roman"/>
                <a:cs typeface="Times New Roman"/>
              </a:rPr>
              <a:t>strategies</a:t>
            </a:r>
            <a:r>
              <a:rPr lang="en-US" sz="2400" dirty="0">
                <a:latin typeface="Times New Roman"/>
                <a:cs typeface="Times New Roman"/>
              </a:rPr>
              <a:t> </a:t>
            </a:r>
            <a:r>
              <a:rPr lang="en-US" sz="2400" dirty="0">
                <a:solidFill>
                  <a:srgbClr val="000000"/>
                </a:solidFill>
                <a:latin typeface="Times New Roman"/>
                <a:cs typeface="Times New Roman"/>
              </a:rPr>
              <a:t>that will help you find the main idea:</a:t>
            </a:r>
            <a:endParaRPr lang="en-US" sz="2400" dirty="0">
              <a:latin typeface="Times New Roman"/>
              <a:cs typeface="Times New Roman"/>
            </a:endParaRPr>
          </a:p>
        </p:txBody>
      </p:sp>
      <p:sp>
        <p:nvSpPr>
          <p:cNvPr id="10" name="Rectangle 6"/>
          <p:cNvSpPr>
            <a:spLocks noChangeArrowheads="1"/>
          </p:cNvSpPr>
          <p:nvPr/>
        </p:nvSpPr>
        <p:spPr bwMode="auto">
          <a:xfrm>
            <a:off x="1525200" y="2867944"/>
            <a:ext cx="6089904" cy="537747"/>
          </a:xfrm>
          <a:prstGeom prst="rect">
            <a:avLst/>
          </a:prstGeom>
          <a:noFill/>
          <a:ln>
            <a:noFill/>
          </a:ln>
          <a:extLst>
            <a:ext uri="{909E8E84-426E-40dd-AFC4-6F175D3DCCD1}">
              <a14:hiddenFill xmlns:a14="http://schemas.microsoft.com/office/drawing/2010/main" xmlns="">
                <a:solidFill>
                  <a:srgbClr val="DAFFE7"/>
                </a:solidFill>
              </a14:hiddenFill>
            </a:ext>
            <a:ext uri="{91240B29-F687-4f45-9708-019B960494DF}">
              <a14:hiddenLine xmlns:a14="http://schemas.microsoft.com/office/drawing/2010/main" xmlns="" w="9525">
                <a:solidFill>
                  <a:schemeClr val="hlink"/>
                </a:solidFill>
                <a:miter lim="800000"/>
                <a:headEnd/>
                <a:tailEnd/>
              </a14:hiddenLine>
            </a:ext>
          </a:extLst>
        </p:spPr>
        <p:txBody>
          <a:bodyPr rIns="0"/>
          <a:lstStyle/>
          <a:p>
            <a:pPr>
              <a:tabLst>
                <a:tab pos="3081338" algn="l"/>
                <a:tab pos="5721350" algn="l"/>
              </a:tabLst>
            </a:pPr>
            <a:r>
              <a:rPr lang="en-US" sz="2000" b="1" dirty="0" smtClean="0">
                <a:solidFill>
                  <a:srgbClr val="3D65B1"/>
                </a:solidFill>
                <a:latin typeface="Arial"/>
                <a:ea typeface="ＭＳ Ｐゴシック" charset="0"/>
                <a:cs typeface="Arial"/>
              </a:rPr>
              <a:t>1  </a:t>
            </a:r>
            <a:r>
              <a:rPr lang="en-US" sz="2400" dirty="0">
                <a:solidFill>
                  <a:srgbClr val="000000"/>
                </a:solidFill>
                <a:latin typeface="Times New Roman"/>
                <a:cs typeface="Times New Roman"/>
              </a:rPr>
              <a:t>Look for </a:t>
            </a:r>
            <a:r>
              <a:rPr lang="en-US" sz="2400" dirty="0">
                <a:solidFill>
                  <a:srgbClr val="B41A2D"/>
                </a:solidFill>
                <a:latin typeface="Times New Roman"/>
                <a:cs typeface="Times New Roman"/>
              </a:rPr>
              <a:t>general versus specific </a:t>
            </a:r>
            <a:r>
              <a:rPr lang="en-US" sz="2400" dirty="0">
                <a:solidFill>
                  <a:srgbClr val="000000"/>
                </a:solidFill>
                <a:latin typeface="Times New Roman"/>
                <a:cs typeface="Times New Roman"/>
              </a:rPr>
              <a:t>ideas.</a:t>
            </a:r>
            <a:endParaRPr lang="en-US" sz="2200" i="1" dirty="0">
              <a:latin typeface="Times New Roman"/>
              <a:cs typeface="Times New Roman"/>
            </a:endParaRPr>
          </a:p>
        </p:txBody>
      </p:sp>
      <p:sp>
        <p:nvSpPr>
          <p:cNvPr id="11" name="Rectangle 6"/>
          <p:cNvSpPr>
            <a:spLocks noChangeArrowheads="1"/>
          </p:cNvSpPr>
          <p:nvPr/>
        </p:nvSpPr>
        <p:spPr bwMode="auto">
          <a:xfrm>
            <a:off x="1527048" y="3523084"/>
            <a:ext cx="6089904" cy="537747"/>
          </a:xfrm>
          <a:prstGeom prst="rect">
            <a:avLst/>
          </a:prstGeom>
          <a:noFill/>
          <a:ln>
            <a:noFill/>
          </a:ln>
          <a:extLst>
            <a:ext uri="{909E8E84-426E-40dd-AFC4-6F175D3DCCD1}">
              <a14:hiddenFill xmlns:a14="http://schemas.microsoft.com/office/drawing/2010/main" xmlns="">
                <a:solidFill>
                  <a:srgbClr val="DAFFE7"/>
                </a:solidFill>
              </a14:hiddenFill>
            </a:ext>
            <a:ext uri="{91240B29-F687-4f45-9708-019B960494DF}">
              <a14:hiddenLine xmlns:a14="http://schemas.microsoft.com/office/drawing/2010/main" xmlns="" w="9525">
                <a:solidFill>
                  <a:schemeClr val="hlink"/>
                </a:solidFill>
                <a:miter lim="800000"/>
                <a:headEnd/>
                <a:tailEnd/>
              </a14:hiddenLine>
            </a:ext>
          </a:extLst>
        </p:spPr>
        <p:txBody>
          <a:bodyPr rIns="0"/>
          <a:lstStyle/>
          <a:p>
            <a:pPr>
              <a:tabLst>
                <a:tab pos="3081338" algn="l"/>
                <a:tab pos="5721350" algn="l"/>
              </a:tabLst>
            </a:pPr>
            <a:r>
              <a:rPr lang="en-US" sz="2000" b="1" dirty="0">
                <a:solidFill>
                  <a:srgbClr val="3D65B1"/>
                </a:solidFill>
                <a:latin typeface="Arial"/>
                <a:ea typeface="ＭＳ Ｐゴシック" charset="0"/>
                <a:cs typeface="Arial"/>
              </a:rPr>
              <a:t>2</a:t>
            </a:r>
            <a:r>
              <a:rPr lang="en-US" sz="2000" b="1" dirty="0" smtClean="0">
                <a:solidFill>
                  <a:srgbClr val="3D65B1"/>
                </a:solidFill>
                <a:latin typeface="Arial"/>
                <a:ea typeface="ＭＳ Ｐゴシック" charset="0"/>
                <a:cs typeface="Arial"/>
              </a:rPr>
              <a:t>  </a:t>
            </a:r>
            <a:r>
              <a:rPr lang="en-US" sz="2400" dirty="0">
                <a:solidFill>
                  <a:srgbClr val="000000"/>
                </a:solidFill>
                <a:latin typeface="Times New Roman"/>
                <a:cs typeface="Times New Roman"/>
              </a:rPr>
              <a:t>Use the </a:t>
            </a:r>
            <a:r>
              <a:rPr lang="en-US" sz="2400" dirty="0">
                <a:solidFill>
                  <a:srgbClr val="B41A2D"/>
                </a:solidFill>
                <a:latin typeface="Times New Roman"/>
                <a:cs typeface="Times New Roman"/>
              </a:rPr>
              <a:t>topic</a:t>
            </a:r>
            <a:r>
              <a:rPr lang="en-US" sz="2400" dirty="0">
                <a:solidFill>
                  <a:srgbClr val="000000"/>
                </a:solidFill>
                <a:latin typeface="Times New Roman"/>
                <a:cs typeface="Times New Roman"/>
              </a:rPr>
              <a:t> to lead you to the main idea.</a:t>
            </a:r>
            <a:endParaRPr lang="en-US" sz="2200" i="1" dirty="0">
              <a:latin typeface="Times New Roman"/>
              <a:cs typeface="Times New Roman"/>
            </a:endParaRPr>
          </a:p>
        </p:txBody>
      </p:sp>
      <p:sp>
        <p:nvSpPr>
          <p:cNvPr id="12" name="Rectangle 6"/>
          <p:cNvSpPr>
            <a:spLocks noChangeArrowheads="1"/>
          </p:cNvSpPr>
          <p:nvPr/>
        </p:nvSpPr>
        <p:spPr bwMode="auto">
          <a:xfrm>
            <a:off x="1527048" y="4164994"/>
            <a:ext cx="6547104" cy="537747"/>
          </a:xfrm>
          <a:prstGeom prst="rect">
            <a:avLst/>
          </a:prstGeom>
          <a:noFill/>
          <a:ln>
            <a:noFill/>
          </a:ln>
          <a:extLst>
            <a:ext uri="{909E8E84-426E-40dd-AFC4-6F175D3DCCD1}">
              <a14:hiddenFill xmlns:a14="http://schemas.microsoft.com/office/drawing/2010/main" xmlns="">
                <a:solidFill>
                  <a:srgbClr val="DAFFE7"/>
                </a:solidFill>
              </a14:hiddenFill>
            </a:ext>
            <a:ext uri="{91240B29-F687-4f45-9708-019B960494DF}">
              <a14:hiddenLine xmlns:a14="http://schemas.microsoft.com/office/drawing/2010/main" xmlns="" w="9525">
                <a:solidFill>
                  <a:schemeClr val="hlink"/>
                </a:solidFill>
                <a:miter lim="800000"/>
                <a:headEnd/>
                <a:tailEnd/>
              </a14:hiddenLine>
            </a:ext>
          </a:extLst>
        </p:spPr>
        <p:txBody>
          <a:bodyPr rIns="0"/>
          <a:lstStyle/>
          <a:p>
            <a:pPr>
              <a:tabLst>
                <a:tab pos="3081338" algn="l"/>
                <a:tab pos="5721350" algn="l"/>
              </a:tabLst>
            </a:pPr>
            <a:r>
              <a:rPr lang="en-US" sz="2000" b="1" dirty="0">
                <a:solidFill>
                  <a:srgbClr val="3D65B1"/>
                </a:solidFill>
                <a:latin typeface="Arial"/>
                <a:ea typeface="ＭＳ Ｐゴシック" charset="0"/>
                <a:cs typeface="Arial"/>
              </a:rPr>
              <a:t>3</a:t>
            </a:r>
            <a:r>
              <a:rPr lang="en-US" sz="2000" b="1" dirty="0" smtClean="0">
                <a:solidFill>
                  <a:srgbClr val="3D65B1"/>
                </a:solidFill>
                <a:latin typeface="Arial"/>
                <a:ea typeface="ＭＳ Ｐゴシック" charset="0"/>
                <a:cs typeface="Arial"/>
              </a:rPr>
              <a:t>  </a:t>
            </a:r>
            <a:r>
              <a:rPr lang="en-US" sz="2400" dirty="0">
                <a:solidFill>
                  <a:srgbClr val="000000"/>
                </a:solidFill>
                <a:latin typeface="Times New Roman"/>
                <a:cs typeface="Times New Roman"/>
              </a:rPr>
              <a:t>Use </a:t>
            </a:r>
            <a:r>
              <a:rPr lang="en-US" sz="2400" dirty="0">
                <a:solidFill>
                  <a:srgbClr val="B41A2D"/>
                </a:solidFill>
                <a:latin typeface="Times New Roman"/>
                <a:cs typeface="Times New Roman"/>
              </a:rPr>
              <a:t>key words </a:t>
            </a:r>
            <a:r>
              <a:rPr lang="en-US" sz="2400" dirty="0">
                <a:solidFill>
                  <a:srgbClr val="000000"/>
                </a:solidFill>
                <a:latin typeface="Times New Roman"/>
                <a:cs typeface="Times New Roman"/>
              </a:rPr>
              <a:t>to lead you to the main idea.</a:t>
            </a:r>
            <a:endParaRPr lang="en-US" sz="2200" i="1" dirty="0">
              <a:latin typeface="Times New Roman"/>
              <a:cs typeface="Times New Roman"/>
            </a:endParaRPr>
          </a:p>
        </p:txBody>
      </p:sp>
      <p:sp>
        <p:nvSpPr>
          <p:cNvPr id="13" name="TextBox 12"/>
          <p:cNvSpPr txBox="1"/>
          <p:nvPr/>
        </p:nvSpPr>
        <p:spPr>
          <a:xfrm>
            <a:off x="28163" y="329898"/>
            <a:ext cx="2310523" cy="307777"/>
          </a:xfrm>
          <a:prstGeom prst="rect">
            <a:avLst/>
          </a:prstGeom>
          <a:noFill/>
        </p:spPr>
        <p:txBody>
          <a:bodyPr wrap="none" rtlCol="0">
            <a:spAutoFit/>
          </a:bodyPr>
          <a:lstStyle/>
          <a:p>
            <a:r>
              <a:rPr lang="en-US" sz="1400" dirty="0">
                <a:solidFill>
                  <a:srgbClr val="2E8538">
                    <a:alpha val="70000"/>
                  </a:srgbClr>
                </a:solidFill>
                <a:latin typeface="Arial"/>
                <a:cs typeface="Arial"/>
              </a:rPr>
              <a:t>Recognizing the Main Idea</a:t>
            </a:r>
          </a:p>
        </p:txBody>
      </p:sp>
      <p:sp>
        <p:nvSpPr>
          <p:cNvPr id="14"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295818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cxnSp>
        <p:nvCxnSpPr>
          <p:cNvPr id="11" name="Straight Connector 10"/>
          <p:cNvCxnSpPr/>
          <p:nvPr/>
        </p:nvCxnSpPr>
        <p:spPr>
          <a:xfrm>
            <a:off x="576185" y="1682599"/>
            <a:ext cx="8019557" cy="0"/>
          </a:xfrm>
          <a:prstGeom prst="line">
            <a:avLst/>
          </a:prstGeom>
          <a:ln>
            <a:solidFill>
              <a:srgbClr val="8B3B85"/>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41473" y="1159578"/>
            <a:ext cx="4055041" cy="523220"/>
          </a:xfrm>
          <a:prstGeom prst="rect">
            <a:avLst/>
          </a:prstGeom>
          <a:noFill/>
        </p:spPr>
        <p:txBody>
          <a:bodyPr wrap="none" rtlCol="0">
            <a:spAutoFit/>
          </a:bodyPr>
          <a:lstStyle/>
          <a:p>
            <a:r>
              <a:rPr lang="en-US" sz="2800" b="1" dirty="0" smtClean="0">
                <a:solidFill>
                  <a:srgbClr val="8B3B85"/>
                </a:solidFill>
                <a:latin typeface="Arial"/>
                <a:cs typeface="Arial"/>
              </a:rPr>
              <a:t>What Is the Main Idea?</a:t>
            </a:r>
            <a:endParaRPr lang="en-US" sz="2800" b="1" dirty="0">
              <a:solidFill>
                <a:srgbClr val="8B3B85"/>
              </a:solidFill>
              <a:latin typeface="Arial"/>
              <a:cs typeface="Arial"/>
            </a:endParaRPr>
          </a:p>
        </p:txBody>
      </p:sp>
      <p:sp>
        <p:nvSpPr>
          <p:cNvPr id="13" name="TextBox 12"/>
          <p:cNvSpPr txBox="1"/>
          <p:nvPr/>
        </p:nvSpPr>
        <p:spPr>
          <a:xfrm>
            <a:off x="1065949" y="2227847"/>
            <a:ext cx="7131899" cy="523220"/>
          </a:xfrm>
          <a:prstGeom prst="rect">
            <a:avLst/>
          </a:prstGeom>
          <a:noFill/>
        </p:spPr>
        <p:txBody>
          <a:bodyPr wrap="square" rtlCol="0">
            <a:spAutoFit/>
          </a:bodyPr>
          <a:lstStyle/>
          <a:p>
            <a:pPr algn="ctr"/>
            <a:r>
              <a:rPr lang="en-US" sz="2800" dirty="0" smtClean="0">
                <a:solidFill>
                  <a:srgbClr val="3D65B1"/>
                </a:solidFill>
                <a:latin typeface="Times New Roman"/>
                <a:cs typeface="Times New Roman"/>
              </a:rPr>
              <a:t>“What’s </a:t>
            </a:r>
            <a:r>
              <a:rPr lang="en-US" sz="2800" dirty="0">
                <a:solidFill>
                  <a:srgbClr val="3D65B1"/>
                </a:solidFill>
                <a:latin typeface="Times New Roman"/>
                <a:cs typeface="Times New Roman"/>
              </a:rPr>
              <a:t>the point?</a:t>
            </a:r>
            <a:r>
              <a:rPr lang="en-US" sz="2800" dirty="0" smtClean="0">
                <a:solidFill>
                  <a:srgbClr val="3D65B1"/>
                </a:solidFill>
                <a:latin typeface="Times New Roman"/>
                <a:cs typeface="Times New Roman"/>
              </a:rPr>
              <a:t>”</a:t>
            </a:r>
            <a:endParaRPr lang="en-US" sz="2800" dirty="0">
              <a:solidFill>
                <a:srgbClr val="3D65B1"/>
              </a:solidFill>
              <a:latin typeface="Times New Roman"/>
              <a:cs typeface="Times New Roman"/>
            </a:endParaRPr>
          </a:p>
        </p:txBody>
      </p:sp>
      <p:sp>
        <p:nvSpPr>
          <p:cNvPr id="14" name="TextBox 13"/>
          <p:cNvSpPr txBox="1"/>
          <p:nvPr/>
        </p:nvSpPr>
        <p:spPr>
          <a:xfrm>
            <a:off x="964114" y="3563369"/>
            <a:ext cx="7406640" cy="830997"/>
          </a:xfrm>
          <a:prstGeom prst="rect">
            <a:avLst/>
          </a:prstGeom>
          <a:noFill/>
        </p:spPr>
        <p:txBody>
          <a:bodyPr wrap="square" rtlCol="0">
            <a:spAutoFit/>
          </a:bodyPr>
          <a:lstStyle/>
          <a:p>
            <a:pPr indent="3660775"/>
            <a:r>
              <a:rPr lang="en-US" sz="2400" dirty="0" smtClean="0">
                <a:solidFill>
                  <a:srgbClr val="000000"/>
                </a:solidFill>
                <a:latin typeface="Times New Roman"/>
                <a:cs typeface="Times New Roman"/>
              </a:rPr>
              <a:t>The </a:t>
            </a:r>
            <a:r>
              <a:rPr lang="en-US" sz="2400" dirty="0">
                <a:solidFill>
                  <a:srgbClr val="000000"/>
                </a:solidFill>
                <a:latin typeface="Times New Roman"/>
                <a:cs typeface="Times New Roman"/>
              </a:rPr>
              <a:t>same question can guide you as you read.</a:t>
            </a:r>
            <a:endParaRPr lang="en-US" sz="2400" dirty="0">
              <a:latin typeface="Times New Roman"/>
              <a:cs typeface="Times New Roman"/>
            </a:endParaRPr>
          </a:p>
        </p:txBody>
      </p:sp>
      <p:sp>
        <p:nvSpPr>
          <p:cNvPr id="15" name="TextBox 14"/>
          <p:cNvSpPr txBox="1"/>
          <p:nvPr/>
        </p:nvSpPr>
        <p:spPr>
          <a:xfrm>
            <a:off x="1022843" y="4599648"/>
            <a:ext cx="7131899" cy="954107"/>
          </a:xfrm>
          <a:prstGeom prst="rect">
            <a:avLst/>
          </a:prstGeom>
          <a:noFill/>
        </p:spPr>
        <p:txBody>
          <a:bodyPr wrap="square" rtlCol="0">
            <a:spAutoFit/>
          </a:bodyPr>
          <a:lstStyle/>
          <a:p>
            <a:pPr algn="ctr"/>
            <a:r>
              <a:rPr lang="en-US" sz="2800" dirty="0" smtClean="0">
                <a:solidFill>
                  <a:srgbClr val="000000"/>
                </a:solidFill>
                <a:latin typeface="Times New Roman"/>
                <a:cs typeface="Times New Roman"/>
              </a:rPr>
              <a:t>Recognizing </a:t>
            </a:r>
            <a:r>
              <a:rPr lang="en-US" sz="2800" dirty="0">
                <a:solidFill>
                  <a:srgbClr val="000000"/>
                </a:solidFill>
                <a:latin typeface="Times New Roman"/>
                <a:cs typeface="Times New Roman"/>
              </a:rPr>
              <a:t>the </a:t>
            </a:r>
            <a:r>
              <a:rPr lang="en-US" sz="2800" b="1" dirty="0">
                <a:solidFill>
                  <a:srgbClr val="8B3B85"/>
                </a:solidFill>
                <a:latin typeface="Times New Roman"/>
                <a:cs typeface="Times New Roman"/>
              </a:rPr>
              <a:t>main idea</a:t>
            </a:r>
            <a:r>
              <a:rPr lang="en-US" sz="2800" dirty="0">
                <a:solidFill>
                  <a:srgbClr val="000000"/>
                </a:solidFill>
                <a:latin typeface="Times New Roman"/>
                <a:cs typeface="Times New Roman"/>
              </a:rPr>
              <a:t>, or point, is </a:t>
            </a:r>
            <a:endParaRPr lang="en-US" sz="2800" dirty="0" smtClean="0">
              <a:solidFill>
                <a:srgbClr val="000000"/>
              </a:solidFill>
              <a:latin typeface="Times New Roman"/>
              <a:cs typeface="Times New Roman"/>
            </a:endParaRPr>
          </a:p>
          <a:p>
            <a:pPr algn="ctr"/>
            <a:r>
              <a:rPr lang="en-US" sz="2800" dirty="0" smtClean="0">
                <a:solidFill>
                  <a:srgbClr val="000000"/>
                </a:solidFill>
                <a:latin typeface="Times New Roman"/>
                <a:cs typeface="Times New Roman"/>
              </a:rPr>
              <a:t>the </a:t>
            </a:r>
            <a:r>
              <a:rPr lang="en-US" sz="2800" dirty="0">
                <a:solidFill>
                  <a:srgbClr val="B41A2D"/>
                </a:solidFill>
                <a:latin typeface="Times New Roman"/>
                <a:cs typeface="Times New Roman"/>
              </a:rPr>
              <a:t>most important key to good comprehension</a:t>
            </a:r>
            <a:r>
              <a:rPr lang="en-US" sz="2800" dirty="0">
                <a:solidFill>
                  <a:srgbClr val="000000"/>
                </a:solidFill>
                <a:latin typeface="Times New Roman"/>
                <a:cs typeface="Times New Roman"/>
              </a:rPr>
              <a:t>.</a:t>
            </a:r>
            <a:endParaRPr lang="en-US" sz="2800" dirty="0">
              <a:latin typeface="Times New Roman"/>
              <a:cs typeface="Times New Roman"/>
            </a:endParaRPr>
          </a:p>
        </p:txBody>
      </p:sp>
      <p:sp>
        <p:nvSpPr>
          <p:cNvPr id="16" name="TextBox 15"/>
          <p:cNvSpPr txBox="1"/>
          <p:nvPr/>
        </p:nvSpPr>
        <p:spPr>
          <a:xfrm>
            <a:off x="960120" y="2844114"/>
            <a:ext cx="7223760" cy="1200328"/>
          </a:xfrm>
          <a:prstGeom prst="rect">
            <a:avLst/>
          </a:prstGeom>
          <a:noFill/>
        </p:spPr>
        <p:txBody>
          <a:bodyPr wrap="square" rtlCol="0">
            <a:spAutoFit/>
          </a:bodyPr>
          <a:lstStyle/>
          <a:p>
            <a:r>
              <a:rPr lang="en-US" sz="2400" dirty="0">
                <a:solidFill>
                  <a:srgbClr val="000000"/>
                </a:solidFill>
                <a:latin typeface="Times New Roman"/>
                <a:cs typeface="Times New Roman"/>
              </a:rPr>
              <a:t>You’ve probably heard these words before. It’s a question people ask when they want to know the main idea that someone is trying to express.</a:t>
            </a:r>
            <a:endParaRPr lang="en-US" sz="2400" dirty="0">
              <a:latin typeface="Times New Roman"/>
              <a:cs typeface="Times New Roman"/>
            </a:endParaRPr>
          </a:p>
        </p:txBody>
      </p:sp>
      <p:sp>
        <p:nvSpPr>
          <p:cNvPr id="17" name="TextBox 16"/>
          <p:cNvSpPr txBox="1"/>
          <p:nvPr/>
        </p:nvSpPr>
        <p:spPr>
          <a:xfrm>
            <a:off x="28163" y="340847"/>
            <a:ext cx="2030874" cy="307777"/>
          </a:xfrm>
          <a:prstGeom prst="rect">
            <a:avLst/>
          </a:prstGeom>
          <a:noFill/>
        </p:spPr>
        <p:txBody>
          <a:bodyPr wrap="none" rtlCol="0">
            <a:spAutoFit/>
          </a:bodyPr>
          <a:lstStyle/>
          <a:p>
            <a:r>
              <a:rPr lang="en-US" sz="1400" dirty="0" smtClean="0">
                <a:solidFill>
                  <a:srgbClr val="2E8538"/>
                </a:solidFill>
                <a:latin typeface="Arial"/>
                <a:cs typeface="Arial"/>
              </a:rPr>
              <a:t>What Is the Main Idea?</a:t>
            </a:r>
            <a:endParaRPr lang="en-US" sz="1400" dirty="0">
              <a:solidFill>
                <a:srgbClr val="2E8538"/>
              </a:solidFill>
              <a:latin typeface="Arial"/>
              <a:cs typeface="Arial"/>
            </a:endParaRPr>
          </a:p>
        </p:txBody>
      </p:sp>
      <p:sp>
        <p:nvSpPr>
          <p:cNvPr id="20"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275613881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par>
                                <p:cTn id="23" presetID="10" presetClass="exit" presetSubtype="0" fill="hold" nodeType="withEffect">
                                  <p:stCondLst>
                                    <p:cond delay="0"/>
                                  </p:stCondLst>
                                  <p:childTnLst>
                                    <p:animEffect transition="out" filter="fade">
                                      <p:cBhvr>
                                        <p:cTn id="24" dur="1000"/>
                                        <p:tgtEl>
                                          <p:spTgt spid="11"/>
                                        </p:tgtEl>
                                      </p:cBhvr>
                                    </p:animEffect>
                                    <p:set>
                                      <p:cBhvr>
                                        <p:cTn id="25" dur="1" fill="hold">
                                          <p:stCondLst>
                                            <p:cond delay="999"/>
                                          </p:stCondLst>
                                        </p:cTn>
                                        <p:tgtEl>
                                          <p:spTgt spid="11"/>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1000"/>
                                        <p:tgtEl>
                                          <p:spTgt spid="12"/>
                                        </p:tgtEl>
                                      </p:cBhvr>
                                    </p:animEffect>
                                    <p:set>
                                      <p:cBhvr>
                                        <p:cTn id="28" dur="1" fill="hold">
                                          <p:stCondLst>
                                            <p:cond delay="999"/>
                                          </p:stCondLst>
                                        </p:cTn>
                                        <p:tgtEl>
                                          <p:spTgt spid="12"/>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1000"/>
                                        <p:tgtEl>
                                          <p:spTgt spid="14"/>
                                        </p:tgtEl>
                                      </p:cBhvr>
                                    </p:animEffect>
                                    <p:set>
                                      <p:cBhvr>
                                        <p:cTn id="31" dur="1" fill="hold">
                                          <p:stCondLst>
                                            <p:cond delay="999"/>
                                          </p:stCondLst>
                                        </p:cTn>
                                        <p:tgtEl>
                                          <p:spTgt spid="14"/>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1000"/>
                                        <p:tgtEl>
                                          <p:spTgt spid="13"/>
                                        </p:tgtEl>
                                      </p:cBhvr>
                                    </p:animEffect>
                                    <p:set>
                                      <p:cBhvr>
                                        <p:cTn id="34" dur="1" fill="hold">
                                          <p:stCondLst>
                                            <p:cond delay="999"/>
                                          </p:stCondLst>
                                        </p:cTn>
                                        <p:tgtEl>
                                          <p:spTgt spid="13"/>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1000"/>
                                        <p:tgtEl>
                                          <p:spTgt spid="16"/>
                                        </p:tgtEl>
                                      </p:cBhvr>
                                    </p:animEffect>
                                    <p:set>
                                      <p:cBhvr>
                                        <p:cTn id="37" dur="1" fill="hold">
                                          <p:stCondLst>
                                            <p:cond delay="999"/>
                                          </p:stCondLst>
                                        </p:cTn>
                                        <p:tgtEl>
                                          <p:spTgt spid="16"/>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3" grpId="1"/>
      <p:bldP spid="14" grpId="0"/>
      <p:bldP spid="14" grpId="1"/>
      <p:bldP spid="15" grpId="0"/>
      <p:bldP spid="16" grpId="0"/>
      <p:bldP spid="16" grpId="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7" name="TextBox 6"/>
          <p:cNvSpPr txBox="1"/>
          <p:nvPr/>
        </p:nvSpPr>
        <p:spPr>
          <a:xfrm>
            <a:off x="28163" y="329898"/>
            <a:ext cx="2310523" cy="307777"/>
          </a:xfrm>
          <a:prstGeom prst="rect">
            <a:avLst/>
          </a:prstGeom>
          <a:noFill/>
        </p:spPr>
        <p:txBody>
          <a:bodyPr wrap="none" rtlCol="0">
            <a:spAutoFit/>
          </a:bodyPr>
          <a:lstStyle/>
          <a:p>
            <a:r>
              <a:rPr lang="en-US" sz="1400" dirty="0">
                <a:solidFill>
                  <a:srgbClr val="2E8538">
                    <a:alpha val="70000"/>
                  </a:srgbClr>
                </a:solidFill>
                <a:latin typeface="Arial"/>
                <a:cs typeface="Arial"/>
              </a:rPr>
              <a:t>Recognizing the Main Idea</a:t>
            </a:r>
          </a:p>
        </p:txBody>
      </p:sp>
      <p:sp>
        <p:nvSpPr>
          <p:cNvPr id="10" name="TextBox 9"/>
          <p:cNvSpPr txBox="1"/>
          <p:nvPr/>
        </p:nvSpPr>
        <p:spPr>
          <a:xfrm>
            <a:off x="445384" y="1468924"/>
            <a:ext cx="6574536" cy="461665"/>
          </a:xfrm>
          <a:prstGeom prst="rect">
            <a:avLst/>
          </a:prstGeom>
          <a:noFill/>
        </p:spPr>
        <p:txBody>
          <a:bodyPr wrap="none" rtlCol="0">
            <a:spAutoFit/>
          </a:bodyPr>
          <a:lstStyle/>
          <a:p>
            <a:r>
              <a:rPr lang="en-US" sz="2400" b="1" dirty="0" smtClean="0">
                <a:solidFill>
                  <a:srgbClr val="3D65B1"/>
                </a:solidFill>
                <a:latin typeface="Arial"/>
                <a:cs typeface="Arial"/>
              </a:rPr>
              <a:t>1  Look for General versus Specific Ideas</a:t>
            </a:r>
            <a:endParaRPr lang="en-US" sz="2400" b="1" dirty="0">
              <a:solidFill>
                <a:srgbClr val="3D65B1"/>
              </a:solidFill>
              <a:latin typeface="Arial"/>
              <a:cs typeface="Arial"/>
            </a:endParaRPr>
          </a:p>
        </p:txBody>
      </p:sp>
      <p:sp>
        <p:nvSpPr>
          <p:cNvPr id="11" name="Rectangle 4"/>
          <p:cNvSpPr>
            <a:spLocks noChangeArrowheads="1"/>
          </p:cNvSpPr>
          <p:nvPr/>
        </p:nvSpPr>
        <p:spPr bwMode="auto">
          <a:xfrm>
            <a:off x="2743200" y="3048000"/>
            <a:ext cx="3657600" cy="1828800"/>
          </a:xfrm>
          <a:prstGeom prst="rect">
            <a:avLst/>
          </a:prstGeom>
          <a:solidFill>
            <a:srgbClr val="FAF8FA"/>
          </a:solidFill>
          <a:ln w="9525">
            <a:solidFill>
              <a:srgbClr val="3D65B1"/>
            </a:solidFill>
            <a:miter lim="800000"/>
            <a:headEnd/>
            <a:tailEnd/>
          </a:ln>
        </p:spPr>
        <p:txBody>
          <a:bodyPr anchor="ctr"/>
          <a:lstStyle/>
          <a:p>
            <a:pPr marL="1322388" indent="-458788" eaLnBrk="1" hangingPunct="1">
              <a:lnSpc>
                <a:spcPct val="90000"/>
              </a:lnSpc>
              <a:spcBef>
                <a:spcPct val="20000"/>
              </a:spcBef>
              <a:tabLst>
                <a:tab pos="1830388" algn="l"/>
              </a:tabLst>
            </a:pPr>
            <a:r>
              <a:rPr lang="en-US" sz="2400" b="1" dirty="0">
                <a:solidFill>
                  <a:srgbClr val="B41A2D"/>
                </a:solidFill>
              </a:rPr>
              <a:t>A.</a:t>
            </a:r>
            <a:r>
              <a:rPr lang="en-US" sz="2400" dirty="0">
                <a:solidFill>
                  <a:srgbClr val="B41A2D"/>
                </a:solidFill>
              </a:rPr>
              <a:t> </a:t>
            </a:r>
            <a:r>
              <a:rPr lang="en-US" sz="2400" dirty="0"/>
              <a:t>	dishonesty</a:t>
            </a:r>
          </a:p>
          <a:p>
            <a:pPr marL="1322388" indent="-458788" eaLnBrk="1" hangingPunct="1">
              <a:lnSpc>
                <a:spcPct val="90000"/>
              </a:lnSpc>
              <a:spcBef>
                <a:spcPct val="20000"/>
              </a:spcBef>
              <a:tabLst>
                <a:tab pos="1830388" algn="l"/>
              </a:tabLst>
            </a:pPr>
            <a:r>
              <a:rPr lang="en-US" sz="2400" b="1" dirty="0">
                <a:solidFill>
                  <a:srgbClr val="B41A2D"/>
                </a:solidFill>
              </a:rPr>
              <a:t>B.</a:t>
            </a:r>
            <a:r>
              <a:rPr lang="en-US" sz="2400" dirty="0"/>
              <a:t>	greed</a:t>
            </a:r>
          </a:p>
          <a:p>
            <a:pPr marL="1322388" indent="-458788" eaLnBrk="1" hangingPunct="1">
              <a:lnSpc>
                <a:spcPct val="90000"/>
              </a:lnSpc>
              <a:spcBef>
                <a:spcPct val="20000"/>
              </a:spcBef>
              <a:tabLst>
                <a:tab pos="1830388" algn="l"/>
              </a:tabLst>
            </a:pPr>
            <a:r>
              <a:rPr lang="en-US" sz="2400" b="1" dirty="0">
                <a:solidFill>
                  <a:srgbClr val="B41A2D"/>
                </a:solidFill>
              </a:rPr>
              <a:t>C.</a:t>
            </a:r>
            <a:r>
              <a:rPr lang="en-US" sz="2400" dirty="0"/>
              <a:t>	bad qualities</a:t>
            </a:r>
          </a:p>
          <a:p>
            <a:pPr marL="1322388" indent="-458788" eaLnBrk="1" hangingPunct="1">
              <a:lnSpc>
                <a:spcPct val="90000"/>
              </a:lnSpc>
              <a:spcBef>
                <a:spcPct val="20000"/>
              </a:spcBef>
              <a:tabLst>
                <a:tab pos="1830388" algn="l"/>
              </a:tabLst>
            </a:pPr>
            <a:r>
              <a:rPr lang="en-US" sz="2400" b="1" dirty="0">
                <a:solidFill>
                  <a:srgbClr val="B41A2D"/>
                </a:solidFill>
              </a:rPr>
              <a:t>D.</a:t>
            </a:r>
            <a:r>
              <a:rPr lang="en-US" sz="2400" dirty="0">
                <a:solidFill>
                  <a:srgbClr val="B41A2D"/>
                </a:solidFill>
              </a:rPr>
              <a:t> </a:t>
            </a:r>
            <a:r>
              <a:rPr lang="en-US" sz="2400" dirty="0"/>
              <a:t>	selfishness</a:t>
            </a:r>
          </a:p>
        </p:txBody>
      </p:sp>
      <p:sp>
        <p:nvSpPr>
          <p:cNvPr id="12" name="Rectangle 3"/>
          <p:cNvSpPr txBox="1">
            <a:spLocks noChangeArrowheads="1"/>
          </p:cNvSpPr>
          <p:nvPr/>
        </p:nvSpPr>
        <p:spPr>
          <a:xfrm>
            <a:off x="720123" y="2122398"/>
            <a:ext cx="8153400" cy="609600"/>
          </a:xfrm>
          <a:prstGeom prst="rect">
            <a:avLst/>
          </a:prstGeom>
          <a:noFill/>
          <a:ln/>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FontTx/>
              <a:buNone/>
            </a:pPr>
            <a:r>
              <a:rPr lang="en-US" sz="2400" dirty="0" smtClean="0">
                <a:solidFill>
                  <a:srgbClr val="B41A2D"/>
                </a:solidFill>
                <a:cs typeface="Tahoma"/>
              </a:rPr>
              <a:t>In the list of words below, which item is the general idea?  </a:t>
            </a:r>
            <a:endParaRPr lang="en-US" sz="2400" dirty="0">
              <a:solidFill>
                <a:srgbClr val="B41A2D"/>
              </a:solidFill>
              <a:cs typeface="Tahoma"/>
            </a:endParaRPr>
          </a:p>
        </p:txBody>
      </p:sp>
      <p:sp>
        <p:nvSpPr>
          <p:cNvPr id="9"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220085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7" name="TextBox 6"/>
          <p:cNvSpPr txBox="1"/>
          <p:nvPr/>
        </p:nvSpPr>
        <p:spPr>
          <a:xfrm>
            <a:off x="28163" y="329898"/>
            <a:ext cx="2310523" cy="307777"/>
          </a:xfrm>
          <a:prstGeom prst="rect">
            <a:avLst/>
          </a:prstGeom>
          <a:noFill/>
        </p:spPr>
        <p:txBody>
          <a:bodyPr wrap="none" rtlCol="0">
            <a:spAutoFit/>
          </a:bodyPr>
          <a:lstStyle/>
          <a:p>
            <a:r>
              <a:rPr lang="en-US" sz="1400" dirty="0">
                <a:solidFill>
                  <a:srgbClr val="2E8538">
                    <a:alpha val="70000"/>
                  </a:srgbClr>
                </a:solidFill>
                <a:latin typeface="Arial"/>
                <a:cs typeface="Arial"/>
              </a:rPr>
              <a:t>Recognizing the Main Idea</a:t>
            </a:r>
          </a:p>
        </p:txBody>
      </p:sp>
      <p:sp>
        <p:nvSpPr>
          <p:cNvPr id="11" name="Rectangle 4"/>
          <p:cNvSpPr>
            <a:spLocks noChangeArrowheads="1"/>
          </p:cNvSpPr>
          <p:nvPr/>
        </p:nvSpPr>
        <p:spPr bwMode="auto">
          <a:xfrm>
            <a:off x="2743200" y="3048000"/>
            <a:ext cx="3657600" cy="1828800"/>
          </a:xfrm>
          <a:prstGeom prst="rect">
            <a:avLst/>
          </a:prstGeom>
          <a:solidFill>
            <a:srgbClr val="FAF8FA"/>
          </a:solidFill>
          <a:ln w="9525">
            <a:solidFill>
              <a:srgbClr val="3D65B1"/>
            </a:solidFill>
            <a:miter lim="800000"/>
            <a:headEnd/>
            <a:tailEnd/>
          </a:ln>
        </p:spPr>
        <p:txBody>
          <a:bodyPr anchor="ctr"/>
          <a:lstStyle/>
          <a:p>
            <a:pPr marL="1322388" indent="-458788" eaLnBrk="1" hangingPunct="1">
              <a:lnSpc>
                <a:spcPct val="90000"/>
              </a:lnSpc>
              <a:spcBef>
                <a:spcPct val="20000"/>
              </a:spcBef>
              <a:tabLst>
                <a:tab pos="1830388" algn="l"/>
              </a:tabLst>
            </a:pPr>
            <a:r>
              <a:rPr lang="en-US" sz="2400" b="1" dirty="0">
                <a:solidFill>
                  <a:srgbClr val="B41A2D"/>
                </a:solidFill>
              </a:rPr>
              <a:t>A.</a:t>
            </a:r>
            <a:r>
              <a:rPr lang="en-US" sz="2400" dirty="0">
                <a:solidFill>
                  <a:srgbClr val="B41A2D"/>
                </a:solidFill>
              </a:rPr>
              <a:t> </a:t>
            </a:r>
            <a:r>
              <a:rPr lang="en-US" sz="2400" dirty="0"/>
              <a:t>	dishonesty</a:t>
            </a:r>
          </a:p>
          <a:p>
            <a:pPr marL="1322388" indent="-458788" eaLnBrk="1" hangingPunct="1">
              <a:lnSpc>
                <a:spcPct val="90000"/>
              </a:lnSpc>
              <a:spcBef>
                <a:spcPct val="20000"/>
              </a:spcBef>
              <a:tabLst>
                <a:tab pos="1830388" algn="l"/>
              </a:tabLst>
            </a:pPr>
            <a:r>
              <a:rPr lang="en-US" sz="2400" b="1" dirty="0">
                <a:solidFill>
                  <a:srgbClr val="B41A2D"/>
                </a:solidFill>
              </a:rPr>
              <a:t>B.</a:t>
            </a:r>
            <a:r>
              <a:rPr lang="en-US" sz="2400" dirty="0"/>
              <a:t>	greed</a:t>
            </a:r>
          </a:p>
          <a:p>
            <a:pPr marL="1322388" indent="-458788" eaLnBrk="1" hangingPunct="1">
              <a:lnSpc>
                <a:spcPct val="90000"/>
              </a:lnSpc>
              <a:spcBef>
                <a:spcPct val="20000"/>
              </a:spcBef>
              <a:tabLst>
                <a:tab pos="1830388" algn="l"/>
              </a:tabLst>
            </a:pPr>
            <a:r>
              <a:rPr lang="en-US" sz="2400" b="1" dirty="0">
                <a:solidFill>
                  <a:srgbClr val="00B400"/>
                </a:solidFill>
              </a:rPr>
              <a:t>C.</a:t>
            </a:r>
            <a:r>
              <a:rPr lang="en-US" sz="2400" dirty="0">
                <a:solidFill>
                  <a:srgbClr val="00B400"/>
                </a:solidFill>
              </a:rPr>
              <a:t>	bad qualities</a:t>
            </a:r>
          </a:p>
          <a:p>
            <a:pPr marL="1322388" indent="-458788" eaLnBrk="1" hangingPunct="1">
              <a:lnSpc>
                <a:spcPct val="90000"/>
              </a:lnSpc>
              <a:spcBef>
                <a:spcPct val="20000"/>
              </a:spcBef>
              <a:tabLst>
                <a:tab pos="1830388" algn="l"/>
              </a:tabLst>
            </a:pPr>
            <a:r>
              <a:rPr lang="en-US" sz="2400" b="1" dirty="0">
                <a:solidFill>
                  <a:srgbClr val="B41A2D"/>
                </a:solidFill>
              </a:rPr>
              <a:t>D.</a:t>
            </a:r>
            <a:r>
              <a:rPr lang="en-US" sz="2400" dirty="0">
                <a:solidFill>
                  <a:srgbClr val="B41A2D"/>
                </a:solidFill>
              </a:rPr>
              <a:t> </a:t>
            </a:r>
            <a:r>
              <a:rPr lang="en-US" sz="2400" dirty="0"/>
              <a:t>	selfishness</a:t>
            </a:r>
          </a:p>
        </p:txBody>
      </p:sp>
      <p:sp>
        <p:nvSpPr>
          <p:cNvPr id="9" name="Rectangle 8"/>
          <p:cNvSpPr>
            <a:spLocks noChangeArrowheads="1"/>
          </p:cNvSpPr>
          <p:nvPr/>
        </p:nvSpPr>
        <p:spPr bwMode="auto">
          <a:xfrm>
            <a:off x="965213" y="5368299"/>
            <a:ext cx="7213575" cy="1200328"/>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1350B2"/>
                </a:solidFill>
                <a:miter lim="800000"/>
                <a:headEnd/>
                <a:tailEnd/>
              </a14:hiddenLine>
            </a:ext>
          </a:extLst>
        </p:spPr>
        <p:txBody>
          <a:bodyPr wrap="square">
            <a:spAutoFit/>
          </a:bodyPr>
          <a:lstStyle/>
          <a:p>
            <a:r>
              <a:rPr lang="en-US" sz="2400" i="1" dirty="0">
                <a:solidFill>
                  <a:srgbClr val="3D65B1"/>
                </a:solidFill>
              </a:rPr>
              <a:t>Bad qualities </a:t>
            </a:r>
            <a:r>
              <a:rPr lang="en-US" sz="2400" dirty="0">
                <a:solidFill>
                  <a:srgbClr val="3D65B1"/>
                </a:solidFill>
              </a:rPr>
              <a:t>is the </a:t>
            </a:r>
            <a:r>
              <a:rPr lang="en-US" sz="2400" dirty="0">
                <a:solidFill>
                  <a:srgbClr val="B41A2D"/>
                </a:solidFill>
              </a:rPr>
              <a:t>general idea </a:t>
            </a:r>
            <a:r>
              <a:rPr lang="en-US" sz="2400" dirty="0">
                <a:solidFill>
                  <a:srgbClr val="3D65B1"/>
                </a:solidFill>
              </a:rPr>
              <a:t>which includes three specific types of bad qualities: dishonesty, greed, and selfishness. </a:t>
            </a:r>
          </a:p>
        </p:txBody>
      </p:sp>
      <p:sp>
        <p:nvSpPr>
          <p:cNvPr id="13" name="Left Arrow Callout 12"/>
          <p:cNvSpPr/>
          <p:nvPr/>
        </p:nvSpPr>
        <p:spPr>
          <a:xfrm>
            <a:off x="5513231" y="3235950"/>
            <a:ext cx="2148840" cy="311325"/>
          </a:xfrm>
          <a:prstGeom prst="leftArrowCallout">
            <a:avLst>
              <a:gd name="adj1" fmla="val 25000"/>
              <a:gd name="adj2" fmla="val 34677"/>
              <a:gd name="adj3" fmla="val 35481"/>
              <a:gd name="adj4" fmla="val 87803"/>
            </a:avLst>
          </a:prstGeom>
          <a:solidFill>
            <a:srgbClr val="FFFFFF"/>
          </a:solidFill>
          <a:ln>
            <a:solidFill>
              <a:srgbClr val="3D65B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5799247" y="3247392"/>
            <a:ext cx="1901952" cy="276999"/>
          </a:xfrm>
          <a:prstGeom prst="rect">
            <a:avLst/>
          </a:prstGeom>
          <a:noFill/>
        </p:spPr>
        <p:txBody>
          <a:bodyPr wrap="none" rtlCol="0">
            <a:spAutoFit/>
          </a:bodyPr>
          <a:lstStyle/>
          <a:p>
            <a:r>
              <a:rPr lang="en-US" sz="1200" dirty="0" smtClean="0">
                <a:solidFill>
                  <a:srgbClr val="3D65B1"/>
                </a:solidFill>
                <a:latin typeface="Times New Roman"/>
                <a:cs typeface="Times New Roman"/>
              </a:rPr>
              <a:t>Specific type of bad quality</a:t>
            </a:r>
            <a:endParaRPr lang="en-US" sz="1200" dirty="0">
              <a:solidFill>
                <a:srgbClr val="3D65B1"/>
              </a:solidFill>
              <a:latin typeface="Times New Roman"/>
              <a:cs typeface="Times New Roman"/>
            </a:endParaRPr>
          </a:p>
        </p:txBody>
      </p:sp>
      <p:sp>
        <p:nvSpPr>
          <p:cNvPr id="15" name="Left Arrow Callout 14"/>
          <p:cNvSpPr/>
          <p:nvPr/>
        </p:nvSpPr>
        <p:spPr>
          <a:xfrm>
            <a:off x="5528339" y="3630142"/>
            <a:ext cx="2148840" cy="311325"/>
          </a:xfrm>
          <a:prstGeom prst="leftArrowCallout">
            <a:avLst>
              <a:gd name="adj1" fmla="val 25000"/>
              <a:gd name="adj2" fmla="val 34677"/>
              <a:gd name="adj3" fmla="val 35481"/>
              <a:gd name="adj4" fmla="val 87803"/>
            </a:avLst>
          </a:prstGeom>
          <a:solidFill>
            <a:srgbClr val="FFFFFF"/>
          </a:solidFill>
          <a:ln>
            <a:solidFill>
              <a:srgbClr val="3D65B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5814356" y="3641584"/>
            <a:ext cx="1903085" cy="276999"/>
          </a:xfrm>
          <a:prstGeom prst="rect">
            <a:avLst/>
          </a:prstGeom>
          <a:noFill/>
        </p:spPr>
        <p:txBody>
          <a:bodyPr wrap="none" rtlCol="0">
            <a:spAutoFit/>
          </a:bodyPr>
          <a:lstStyle/>
          <a:p>
            <a:r>
              <a:rPr lang="en-US" sz="1200" dirty="0" smtClean="0">
                <a:solidFill>
                  <a:srgbClr val="3D65B1"/>
                </a:solidFill>
                <a:latin typeface="Times New Roman"/>
                <a:cs typeface="Times New Roman"/>
              </a:rPr>
              <a:t>Specific type of bad quality</a:t>
            </a:r>
            <a:endParaRPr lang="en-US" sz="1200" dirty="0">
              <a:solidFill>
                <a:srgbClr val="3D65B1"/>
              </a:solidFill>
              <a:latin typeface="Times New Roman"/>
              <a:cs typeface="Times New Roman"/>
            </a:endParaRPr>
          </a:p>
        </p:txBody>
      </p:sp>
      <p:sp>
        <p:nvSpPr>
          <p:cNvPr id="17" name="Left Arrow Callout 16"/>
          <p:cNvSpPr/>
          <p:nvPr/>
        </p:nvSpPr>
        <p:spPr>
          <a:xfrm>
            <a:off x="5543447" y="4447654"/>
            <a:ext cx="2148840" cy="311325"/>
          </a:xfrm>
          <a:prstGeom prst="leftArrowCallout">
            <a:avLst>
              <a:gd name="adj1" fmla="val 25000"/>
              <a:gd name="adj2" fmla="val 34677"/>
              <a:gd name="adj3" fmla="val 35481"/>
              <a:gd name="adj4" fmla="val 87803"/>
            </a:avLst>
          </a:prstGeom>
          <a:solidFill>
            <a:srgbClr val="FFFFFF"/>
          </a:solidFill>
          <a:ln>
            <a:solidFill>
              <a:srgbClr val="3D65B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5829464" y="4459096"/>
            <a:ext cx="1903085" cy="276999"/>
          </a:xfrm>
          <a:prstGeom prst="rect">
            <a:avLst/>
          </a:prstGeom>
          <a:noFill/>
        </p:spPr>
        <p:txBody>
          <a:bodyPr wrap="none" rtlCol="0">
            <a:spAutoFit/>
          </a:bodyPr>
          <a:lstStyle/>
          <a:p>
            <a:r>
              <a:rPr lang="en-US" sz="1200" dirty="0" smtClean="0">
                <a:solidFill>
                  <a:srgbClr val="3D65B1"/>
                </a:solidFill>
                <a:latin typeface="Times New Roman"/>
                <a:cs typeface="Times New Roman"/>
              </a:rPr>
              <a:t>Specific type of bad quality</a:t>
            </a:r>
            <a:endParaRPr lang="en-US" sz="1200" dirty="0">
              <a:solidFill>
                <a:srgbClr val="3D65B1"/>
              </a:solidFill>
              <a:latin typeface="Times New Roman"/>
              <a:cs typeface="Times New Roman"/>
            </a:endParaRPr>
          </a:p>
        </p:txBody>
      </p:sp>
      <p:sp>
        <p:nvSpPr>
          <p:cNvPr id="21" name="Left Arrow Callout 20"/>
          <p:cNvSpPr/>
          <p:nvPr/>
        </p:nvSpPr>
        <p:spPr>
          <a:xfrm flipH="1">
            <a:off x="1849858" y="3992790"/>
            <a:ext cx="1371600" cy="311325"/>
          </a:xfrm>
          <a:prstGeom prst="leftArrowCallout">
            <a:avLst>
              <a:gd name="adj1" fmla="val 25000"/>
              <a:gd name="adj2" fmla="val 34677"/>
              <a:gd name="adj3" fmla="val 35481"/>
              <a:gd name="adj4" fmla="val 85025"/>
            </a:avLst>
          </a:prstGeom>
          <a:solidFill>
            <a:srgbClr val="FFFFFF"/>
          </a:solidFill>
          <a:ln>
            <a:solidFill>
              <a:srgbClr val="B41A2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1967973" y="4003763"/>
            <a:ext cx="966931" cy="276999"/>
          </a:xfrm>
          <a:prstGeom prst="rect">
            <a:avLst/>
          </a:prstGeom>
          <a:solidFill>
            <a:schemeClr val="bg1"/>
          </a:solidFill>
        </p:spPr>
        <p:txBody>
          <a:bodyPr wrap="none" rtlCol="0">
            <a:spAutoFit/>
          </a:bodyPr>
          <a:lstStyle/>
          <a:p>
            <a:r>
              <a:rPr lang="en-US" sz="1200" dirty="0" smtClean="0">
                <a:solidFill>
                  <a:srgbClr val="B41A2D"/>
                </a:solidFill>
                <a:latin typeface="Times New Roman"/>
                <a:cs typeface="Times New Roman"/>
              </a:rPr>
              <a:t>General idea</a:t>
            </a:r>
            <a:endParaRPr lang="en-US" sz="1200" dirty="0">
              <a:solidFill>
                <a:srgbClr val="B41A2D"/>
              </a:solidFill>
              <a:latin typeface="Times New Roman"/>
              <a:cs typeface="Times New Roman"/>
            </a:endParaRPr>
          </a:p>
        </p:txBody>
      </p:sp>
      <p:pic>
        <p:nvPicPr>
          <p:cNvPr id="23" name="Picture 22" descr="check purple 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1140" y="4029196"/>
            <a:ext cx="295155" cy="274320"/>
          </a:xfrm>
          <a:prstGeom prst="rect">
            <a:avLst/>
          </a:prstGeom>
          <a:solidFill>
            <a:schemeClr val="bg1"/>
          </a:solidFill>
          <a:ln>
            <a:solidFill>
              <a:srgbClr val="00B400"/>
            </a:solidFill>
          </a:ln>
        </p:spPr>
      </p:pic>
      <p:sp>
        <p:nvSpPr>
          <p:cNvPr id="24" name="Rectangle 3"/>
          <p:cNvSpPr txBox="1">
            <a:spLocks noChangeArrowheads="1"/>
          </p:cNvSpPr>
          <p:nvPr/>
        </p:nvSpPr>
        <p:spPr>
          <a:xfrm>
            <a:off x="720123" y="2122398"/>
            <a:ext cx="8153400" cy="609600"/>
          </a:xfrm>
          <a:prstGeom prst="rect">
            <a:avLst/>
          </a:prstGeom>
          <a:noFill/>
          <a:ln/>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FontTx/>
              <a:buNone/>
            </a:pPr>
            <a:r>
              <a:rPr lang="en-US" sz="2400" dirty="0" smtClean="0">
                <a:solidFill>
                  <a:srgbClr val="B41A2D"/>
                </a:solidFill>
                <a:cs typeface="Tahoma"/>
              </a:rPr>
              <a:t>In the list of words below, which item is the general idea?  </a:t>
            </a:r>
            <a:endParaRPr lang="en-US" sz="2400" dirty="0">
              <a:solidFill>
                <a:srgbClr val="B41A2D"/>
              </a:solidFill>
              <a:cs typeface="Tahoma"/>
            </a:endParaRPr>
          </a:p>
        </p:txBody>
      </p:sp>
      <p:sp>
        <p:nvSpPr>
          <p:cNvPr id="25" name="TextBox 24"/>
          <p:cNvSpPr txBox="1"/>
          <p:nvPr/>
        </p:nvSpPr>
        <p:spPr>
          <a:xfrm>
            <a:off x="2185710" y="330802"/>
            <a:ext cx="3517747"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1 Look for General versus Specific Ideas</a:t>
            </a:r>
            <a:endParaRPr lang="en-US" sz="1400" dirty="0">
              <a:solidFill>
                <a:srgbClr val="3D65B1">
                  <a:alpha val="70000"/>
                </a:srgbClr>
              </a:solidFill>
              <a:latin typeface="Arial"/>
              <a:cs typeface="Arial"/>
            </a:endParaRPr>
          </a:p>
        </p:txBody>
      </p:sp>
      <p:sp>
        <p:nvSpPr>
          <p:cNvPr id="26"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64925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par>
                                <p:cTn id="13" presetID="10" presetClass="exit" presetSubtype="0" fill="hold" nodeType="withEffect">
                                  <p:stCondLst>
                                    <p:cond delay="0"/>
                                  </p:stCondLst>
                                  <p:childTnLst>
                                    <p:animEffect transition="out" filter="fade">
                                      <p:cBhvr>
                                        <p:cTn id="14" dur="1000"/>
                                        <p:tgtEl>
                                          <p:spTgt spid="23"/>
                                        </p:tgtEl>
                                      </p:cBhvr>
                                    </p:animEffect>
                                    <p:set>
                                      <p:cBhvr>
                                        <p:cTn id="15" dur="1" fill="hold">
                                          <p:stCondLst>
                                            <p:cond delay="999"/>
                                          </p:stCondLst>
                                        </p:cTn>
                                        <p:tgtEl>
                                          <p:spTgt spid="23"/>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1000"/>
                                        <p:tgtEl>
                                          <p:spTgt spid="24"/>
                                        </p:tgtEl>
                                      </p:cBhvr>
                                    </p:animEffect>
                                    <p:set>
                                      <p:cBhvr>
                                        <p:cTn id="18" dur="1" fill="hold">
                                          <p:stCondLst>
                                            <p:cond delay="999"/>
                                          </p:stCondLst>
                                        </p:cTn>
                                        <p:tgtEl>
                                          <p:spTgt spid="2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p:bldP spid="15" grpId="0" animBg="1"/>
      <p:bldP spid="16" grpId="0"/>
      <p:bldP spid="17" grpId="0" animBg="1"/>
      <p:bldP spid="20" grpId="0"/>
      <p:bldP spid="21" grpId="0" animBg="1"/>
      <p:bldP spid="22"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27" name="Rectangle 26"/>
          <p:cNvSpPr>
            <a:spLocks noChangeArrowheads="1"/>
          </p:cNvSpPr>
          <p:nvPr/>
        </p:nvSpPr>
        <p:spPr bwMode="auto">
          <a:xfrm>
            <a:off x="479610" y="2770632"/>
            <a:ext cx="8266176" cy="2739211"/>
          </a:xfrm>
          <a:prstGeom prst="rect">
            <a:avLst/>
          </a:prstGeom>
          <a:solidFill>
            <a:srgbClr val="FDEBCE">
              <a:alpha val="40000"/>
            </a:srgbClr>
          </a:solidFill>
          <a:ln w="9525">
            <a:solidFill>
              <a:srgbClr val="3D65B1"/>
            </a:solidFill>
            <a:miter lim="800000"/>
            <a:headEnd/>
            <a:tailEnd/>
          </a:ln>
        </p:spPr>
        <p:txBody>
          <a:bodyPr lIns="274320" tIns="137160" rIns="274320" bIns="137160">
            <a:spAutoFit/>
          </a:bodyPr>
          <a:lstStyle/>
          <a:p>
            <a:pPr>
              <a:tabLst>
                <a:tab pos="452438" algn="l"/>
              </a:tabLst>
            </a:pPr>
            <a:r>
              <a:rPr lang="en-US" sz="1600" dirty="0">
                <a:solidFill>
                  <a:srgbClr val="000000"/>
                </a:solidFill>
                <a:latin typeface="Times New Roman"/>
                <a:cs typeface="Times New Roman"/>
              </a:rPr>
              <a:t>	Many people feel that violence on television is harmless entertainment. However, we now know that TV violence does affect people in negative ways. One study showed that frequent TV watchers are more fearful and suspicious of others. They try to protect </a:t>
            </a:r>
          </a:p>
          <a:p>
            <a:pPr>
              <a:tabLst>
                <a:tab pos="452438" algn="l"/>
              </a:tabLst>
            </a:pPr>
            <a:r>
              <a:rPr lang="en-US" sz="1600" dirty="0">
                <a:solidFill>
                  <a:srgbClr val="000000"/>
                </a:solidFill>
                <a:latin typeface="Times New Roman"/>
                <a:cs typeface="Times New Roman"/>
              </a:rPr>
              <a:t>themselves from the outside world with extra locks on the doors, alarm systems, guard dogs, and guns. In addition, that same study showed that heavy TV watchers are less upset about real-life violence than non-TV watchers. It seems that the constant violence they see on TV makes them less sensitive to the real thing. Another study, of a group of children, found that TV violence increases aggressive behavior. Children who watched violent shows were more willing to hurt another child in games where they were given a choice between helping and hurting. They were also more likely to select toy weapons over other kinds of playthings.</a:t>
            </a:r>
          </a:p>
        </p:txBody>
      </p:sp>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7" name="TextBox 6"/>
          <p:cNvSpPr txBox="1"/>
          <p:nvPr/>
        </p:nvSpPr>
        <p:spPr>
          <a:xfrm>
            <a:off x="28163" y="329898"/>
            <a:ext cx="2310523" cy="307777"/>
          </a:xfrm>
          <a:prstGeom prst="rect">
            <a:avLst/>
          </a:prstGeom>
          <a:noFill/>
        </p:spPr>
        <p:txBody>
          <a:bodyPr wrap="none" rtlCol="0">
            <a:spAutoFit/>
          </a:bodyPr>
          <a:lstStyle/>
          <a:p>
            <a:r>
              <a:rPr lang="en-US" sz="1400" dirty="0">
                <a:solidFill>
                  <a:srgbClr val="2E8538">
                    <a:alpha val="70000"/>
                  </a:srgbClr>
                </a:solidFill>
                <a:latin typeface="Arial"/>
                <a:cs typeface="Arial"/>
              </a:rPr>
              <a:t>Recognizing the Main Idea</a:t>
            </a:r>
          </a:p>
        </p:txBody>
      </p:sp>
      <p:sp>
        <p:nvSpPr>
          <p:cNvPr id="10" name="TextBox 9"/>
          <p:cNvSpPr txBox="1"/>
          <p:nvPr/>
        </p:nvSpPr>
        <p:spPr>
          <a:xfrm>
            <a:off x="2185710" y="330802"/>
            <a:ext cx="3517747"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1 Look for General versus Specific Ideas</a:t>
            </a:r>
            <a:endParaRPr lang="en-US" sz="1400" dirty="0">
              <a:solidFill>
                <a:srgbClr val="3D65B1">
                  <a:alpha val="70000"/>
                </a:srgbClr>
              </a:solidFill>
              <a:latin typeface="Arial"/>
              <a:cs typeface="Arial"/>
            </a:endParaRPr>
          </a:p>
        </p:txBody>
      </p:sp>
      <p:sp>
        <p:nvSpPr>
          <p:cNvPr id="12" name="TextBox 11"/>
          <p:cNvSpPr txBox="1"/>
          <p:nvPr/>
        </p:nvSpPr>
        <p:spPr>
          <a:xfrm>
            <a:off x="1006050" y="1637411"/>
            <a:ext cx="7406640" cy="830997"/>
          </a:xfrm>
          <a:prstGeom prst="rect">
            <a:avLst/>
          </a:prstGeom>
          <a:noFill/>
        </p:spPr>
        <p:txBody>
          <a:bodyPr wrap="square" rtlCol="0">
            <a:spAutoFit/>
          </a:bodyPr>
          <a:lstStyle/>
          <a:p>
            <a:r>
              <a:rPr lang="en-US" sz="2400" dirty="0" smtClean="0">
                <a:latin typeface="Times New Roman"/>
                <a:cs typeface="Times New Roman"/>
              </a:rPr>
              <a:t>Look again at the paragraph on TV violence. Notice that the </a:t>
            </a:r>
            <a:r>
              <a:rPr lang="en-US" sz="2400" dirty="0" smtClean="0">
                <a:solidFill>
                  <a:srgbClr val="B41A2D"/>
                </a:solidFill>
                <a:latin typeface="Times New Roman"/>
                <a:cs typeface="Times New Roman"/>
              </a:rPr>
              <a:t>general </a:t>
            </a:r>
            <a:r>
              <a:rPr lang="en-US" sz="2400" dirty="0" smtClean="0">
                <a:latin typeface="Times New Roman"/>
                <a:cs typeface="Times New Roman"/>
              </a:rPr>
              <a:t>idea is supported by </a:t>
            </a:r>
            <a:r>
              <a:rPr lang="en-US" sz="2400" dirty="0" smtClean="0">
                <a:solidFill>
                  <a:srgbClr val="3D65B1"/>
                </a:solidFill>
                <a:latin typeface="Times New Roman"/>
                <a:cs typeface="Times New Roman"/>
              </a:rPr>
              <a:t>specific </a:t>
            </a:r>
            <a:r>
              <a:rPr lang="en-US" sz="2400" dirty="0" smtClean="0">
                <a:latin typeface="Times New Roman"/>
                <a:cs typeface="Times New Roman"/>
              </a:rPr>
              <a:t>ideas.</a:t>
            </a:r>
            <a:endParaRPr lang="en-US" sz="2400" dirty="0">
              <a:latin typeface="Times New Roman"/>
              <a:cs typeface="Times New Roman"/>
            </a:endParaRPr>
          </a:p>
        </p:txBody>
      </p:sp>
      <p:grpSp>
        <p:nvGrpSpPr>
          <p:cNvPr id="2" name="Group 1"/>
          <p:cNvGrpSpPr/>
          <p:nvPr/>
        </p:nvGrpSpPr>
        <p:grpSpPr>
          <a:xfrm rot="20235862">
            <a:off x="1194399" y="2242833"/>
            <a:ext cx="321175" cy="1371600"/>
            <a:chOff x="748759" y="1986613"/>
            <a:chExt cx="321175" cy="1371600"/>
          </a:xfrm>
        </p:grpSpPr>
        <p:sp>
          <p:nvSpPr>
            <p:cNvPr id="13" name="Left Arrow Callout 12"/>
            <p:cNvSpPr/>
            <p:nvPr/>
          </p:nvSpPr>
          <p:spPr>
            <a:xfrm rot="3016271" flipH="1">
              <a:off x="228472" y="2516750"/>
              <a:ext cx="1371600" cy="311325"/>
            </a:xfrm>
            <a:prstGeom prst="leftArrowCallout">
              <a:avLst>
                <a:gd name="adj1" fmla="val 25000"/>
                <a:gd name="adj2" fmla="val 34677"/>
                <a:gd name="adj3" fmla="val 35481"/>
                <a:gd name="adj4" fmla="val 86982"/>
              </a:avLst>
            </a:prstGeom>
            <a:solidFill>
              <a:srgbClr val="FFFFFF"/>
            </a:solidFill>
            <a:ln>
              <a:solidFill>
                <a:srgbClr val="B41A2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rot="3016271">
              <a:off x="403793" y="2504839"/>
              <a:ext cx="966931" cy="276999"/>
            </a:xfrm>
            <a:prstGeom prst="rect">
              <a:avLst/>
            </a:prstGeom>
            <a:noFill/>
          </p:spPr>
          <p:txBody>
            <a:bodyPr wrap="none" rtlCol="0">
              <a:spAutoFit/>
            </a:bodyPr>
            <a:lstStyle/>
            <a:p>
              <a:r>
                <a:rPr lang="en-US" sz="1200" dirty="0" smtClean="0">
                  <a:solidFill>
                    <a:srgbClr val="B41A2D"/>
                  </a:solidFill>
                  <a:latin typeface="Times New Roman"/>
                  <a:cs typeface="Times New Roman"/>
                </a:rPr>
                <a:t>General idea</a:t>
              </a:r>
              <a:endParaRPr lang="en-US" sz="1200" dirty="0">
                <a:solidFill>
                  <a:srgbClr val="B41A2D"/>
                </a:solidFill>
                <a:latin typeface="Times New Roman"/>
                <a:cs typeface="Times New Roman"/>
              </a:endParaRPr>
            </a:p>
          </p:txBody>
        </p:sp>
      </p:grpSp>
      <p:grpSp>
        <p:nvGrpSpPr>
          <p:cNvPr id="3" name="Group 2"/>
          <p:cNvGrpSpPr/>
          <p:nvPr/>
        </p:nvGrpSpPr>
        <p:grpSpPr>
          <a:xfrm rot="4601899">
            <a:off x="669098" y="2553323"/>
            <a:ext cx="343261" cy="1295295"/>
            <a:chOff x="347370" y="3528541"/>
            <a:chExt cx="343261" cy="1295295"/>
          </a:xfrm>
        </p:grpSpPr>
        <p:sp>
          <p:nvSpPr>
            <p:cNvPr id="15" name="Left Arrow Callout 14"/>
            <p:cNvSpPr/>
            <p:nvPr/>
          </p:nvSpPr>
          <p:spPr>
            <a:xfrm rot="18468557" flipH="1">
              <a:off x="-112679" y="4020526"/>
              <a:ext cx="1295295" cy="311325"/>
            </a:xfrm>
            <a:prstGeom prst="leftArrowCallout">
              <a:avLst>
                <a:gd name="adj1" fmla="val 32350"/>
                <a:gd name="adj2" fmla="val 34677"/>
                <a:gd name="adj3" fmla="val 35481"/>
                <a:gd name="adj4" fmla="val 84578"/>
              </a:avLst>
            </a:prstGeom>
            <a:solidFill>
              <a:srgbClr val="FFFFFF"/>
            </a:solidFill>
            <a:ln>
              <a:solidFill>
                <a:srgbClr val="3D65B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rot="18468557">
              <a:off x="-5949" y="4100151"/>
              <a:ext cx="983638" cy="276999"/>
            </a:xfrm>
            <a:prstGeom prst="rect">
              <a:avLst/>
            </a:prstGeom>
            <a:noFill/>
          </p:spPr>
          <p:txBody>
            <a:bodyPr wrap="none" rtlCol="0">
              <a:spAutoFit/>
            </a:bodyPr>
            <a:lstStyle/>
            <a:p>
              <a:r>
                <a:rPr lang="en-US" sz="1200" dirty="0" smtClean="0">
                  <a:solidFill>
                    <a:srgbClr val="3D65B1"/>
                  </a:solidFill>
                  <a:latin typeface="Times New Roman"/>
                  <a:cs typeface="Times New Roman"/>
                </a:rPr>
                <a:t>Specific idea</a:t>
              </a:r>
              <a:endParaRPr lang="en-US" sz="1200" dirty="0">
                <a:solidFill>
                  <a:srgbClr val="3D65B1"/>
                </a:solidFill>
                <a:latin typeface="Times New Roman"/>
                <a:cs typeface="Times New Roman"/>
              </a:endParaRPr>
            </a:p>
          </p:txBody>
        </p:sp>
      </p:grpSp>
      <p:grpSp>
        <p:nvGrpSpPr>
          <p:cNvPr id="4" name="Group 3"/>
          <p:cNvGrpSpPr/>
          <p:nvPr/>
        </p:nvGrpSpPr>
        <p:grpSpPr>
          <a:xfrm rot="5614747">
            <a:off x="6310393" y="2753843"/>
            <a:ext cx="377584" cy="1295295"/>
            <a:chOff x="862585" y="4039125"/>
            <a:chExt cx="377584" cy="1295295"/>
          </a:xfrm>
        </p:grpSpPr>
        <p:sp>
          <p:nvSpPr>
            <p:cNvPr id="17" name="Left Arrow Callout 16"/>
            <p:cNvSpPr/>
            <p:nvPr/>
          </p:nvSpPr>
          <p:spPr>
            <a:xfrm rot="18448385" flipH="1">
              <a:off x="436859" y="4531110"/>
              <a:ext cx="1295295" cy="311325"/>
            </a:xfrm>
            <a:prstGeom prst="leftArrowCallout">
              <a:avLst>
                <a:gd name="adj1" fmla="val 32350"/>
                <a:gd name="adj2" fmla="val 34677"/>
                <a:gd name="adj3" fmla="val 35481"/>
                <a:gd name="adj4" fmla="val 84578"/>
              </a:avLst>
            </a:prstGeom>
            <a:solidFill>
              <a:srgbClr val="FFFFFF"/>
            </a:solidFill>
            <a:ln>
              <a:solidFill>
                <a:srgbClr val="3D65B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rot="18448385">
              <a:off x="509266" y="4622177"/>
              <a:ext cx="983638" cy="276999"/>
            </a:xfrm>
            <a:prstGeom prst="rect">
              <a:avLst/>
            </a:prstGeom>
            <a:noFill/>
          </p:spPr>
          <p:txBody>
            <a:bodyPr wrap="none" rtlCol="0">
              <a:spAutoFit/>
            </a:bodyPr>
            <a:lstStyle/>
            <a:p>
              <a:r>
                <a:rPr lang="en-US" sz="1200" dirty="0" smtClean="0">
                  <a:solidFill>
                    <a:srgbClr val="3D65B1"/>
                  </a:solidFill>
                  <a:latin typeface="Times New Roman"/>
                  <a:cs typeface="Times New Roman"/>
                </a:rPr>
                <a:t>Specific idea</a:t>
              </a:r>
              <a:endParaRPr lang="en-US" sz="1200" dirty="0">
                <a:solidFill>
                  <a:srgbClr val="3D65B1"/>
                </a:solidFill>
                <a:latin typeface="Times New Roman"/>
                <a:cs typeface="Times New Roman"/>
              </a:endParaRPr>
            </a:p>
          </p:txBody>
        </p:sp>
      </p:grpSp>
      <p:grpSp>
        <p:nvGrpSpPr>
          <p:cNvPr id="5" name="Group 4"/>
          <p:cNvGrpSpPr/>
          <p:nvPr/>
        </p:nvGrpSpPr>
        <p:grpSpPr>
          <a:xfrm rot="863489">
            <a:off x="517515" y="4718910"/>
            <a:ext cx="366143" cy="1295295"/>
            <a:chOff x="3622249" y="4555211"/>
            <a:chExt cx="366143" cy="1295295"/>
          </a:xfrm>
        </p:grpSpPr>
        <p:sp>
          <p:nvSpPr>
            <p:cNvPr id="21" name="Left Arrow Callout 20"/>
            <p:cNvSpPr/>
            <p:nvPr/>
          </p:nvSpPr>
          <p:spPr>
            <a:xfrm rot="18371094" flipH="1">
              <a:off x="3185082" y="5047196"/>
              <a:ext cx="1295295" cy="311325"/>
            </a:xfrm>
            <a:prstGeom prst="leftArrowCallout">
              <a:avLst>
                <a:gd name="adj1" fmla="val 32350"/>
                <a:gd name="adj2" fmla="val 34677"/>
                <a:gd name="adj3" fmla="val 35481"/>
                <a:gd name="adj4" fmla="val 84578"/>
              </a:avLst>
            </a:prstGeom>
            <a:solidFill>
              <a:srgbClr val="FFFFFF"/>
            </a:solidFill>
            <a:ln>
              <a:solidFill>
                <a:srgbClr val="3D65B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rot="18371094">
              <a:off x="3268930" y="5126821"/>
              <a:ext cx="983638" cy="276999"/>
            </a:xfrm>
            <a:prstGeom prst="rect">
              <a:avLst/>
            </a:prstGeom>
            <a:noFill/>
          </p:spPr>
          <p:txBody>
            <a:bodyPr wrap="none" rtlCol="0">
              <a:spAutoFit/>
            </a:bodyPr>
            <a:lstStyle/>
            <a:p>
              <a:r>
                <a:rPr lang="en-US" sz="1200" dirty="0" smtClean="0">
                  <a:solidFill>
                    <a:srgbClr val="3D65B1"/>
                  </a:solidFill>
                  <a:latin typeface="Times New Roman"/>
                  <a:cs typeface="Times New Roman"/>
                </a:rPr>
                <a:t>Specific idea</a:t>
              </a:r>
              <a:endParaRPr lang="en-US" sz="1200" dirty="0">
                <a:solidFill>
                  <a:srgbClr val="3D65B1"/>
                </a:solidFill>
                <a:latin typeface="Times New Roman"/>
                <a:cs typeface="Times New Roman"/>
              </a:endParaRPr>
            </a:p>
          </p:txBody>
        </p:sp>
      </p:grpSp>
      <p:cxnSp>
        <p:nvCxnSpPr>
          <p:cNvPr id="23" name="Straight Connector 22"/>
          <p:cNvCxnSpPr/>
          <p:nvPr/>
        </p:nvCxnSpPr>
        <p:spPr>
          <a:xfrm>
            <a:off x="2034674" y="3401530"/>
            <a:ext cx="3931920" cy="0"/>
          </a:xfrm>
          <a:prstGeom prst="line">
            <a:avLst/>
          </a:prstGeom>
          <a:ln>
            <a:solidFill>
              <a:srgbClr val="B41A2D"/>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534197" y="3639545"/>
            <a:ext cx="4343400" cy="0"/>
          </a:xfrm>
          <a:prstGeom prst="line">
            <a:avLst/>
          </a:prstGeom>
          <a:ln>
            <a:solidFill>
              <a:srgbClr val="3D65B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443811" y="4134915"/>
            <a:ext cx="2679192" cy="0"/>
          </a:xfrm>
          <a:prstGeom prst="line">
            <a:avLst/>
          </a:prstGeom>
          <a:ln>
            <a:solidFill>
              <a:srgbClr val="3D65B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780574" y="4869075"/>
            <a:ext cx="3429000" cy="11442"/>
          </a:xfrm>
          <a:prstGeom prst="line">
            <a:avLst/>
          </a:prstGeom>
          <a:ln>
            <a:solidFill>
              <a:srgbClr val="3D65B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47151" y="4387574"/>
            <a:ext cx="3246120" cy="0"/>
          </a:xfrm>
          <a:prstGeom prst="line">
            <a:avLst/>
          </a:prstGeom>
          <a:ln>
            <a:solidFill>
              <a:srgbClr val="3D65B1"/>
            </a:solidFill>
          </a:ln>
          <a:effectLst/>
        </p:spPr>
        <p:style>
          <a:lnRef idx="2">
            <a:schemeClr val="accent1"/>
          </a:lnRef>
          <a:fillRef idx="0">
            <a:schemeClr val="accent1"/>
          </a:fillRef>
          <a:effectRef idx="1">
            <a:schemeClr val="accent1"/>
          </a:effectRef>
          <a:fontRef idx="minor">
            <a:schemeClr val="tx1"/>
          </a:fontRef>
        </p:style>
      </p:cxnSp>
      <p:sp>
        <p:nvSpPr>
          <p:cNvPr id="29"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189777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2000"/>
                                        <p:tgtEl>
                                          <p:spTgt spid="23"/>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1500"/>
                                        <p:tgtEl>
                                          <p:spTgt spid="24"/>
                                        </p:tgtEl>
                                      </p:cBhvr>
                                    </p:animEffect>
                                  </p:childTnLst>
                                </p:cTn>
                              </p:par>
                            </p:childTnLst>
                          </p:cTn>
                        </p:par>
                        <p:par>
                          <p:cTn id="28" fill="hold">
                            <p:stCondLst>
                              <p:cond delay="55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childTnLst>
                                </p:cTn>
                              </p:par>
                            </p:childTnLst>
                          </p:cTn>
                        </p:par>
                        <p:par>
                          <p:cTn id="32" fill="hold">
                            <p:stCondLst>
                              <p:cond delay="6500"/>
                            </p:stCondLst>
                            <p:childTnLst>
                              <p:par>
                                <p:cTn id="33" presetID="22" presetClass="entr" presetSubtype="8"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1500"/>
                                        <p:tgtEl>
                                          <p:spTgt spid="25"/>
                                        </p:tgtEl>
                                      </p:cBhvr>
                                    </p:animEffect>
                                  </p:childTnLst>
                                </p:cTn>
                              </p:par>
                            </p:childTnLst>
                          </p:cTn>
                        </p:par>
                        <p:par>
                          <p:cTn id="36" fill="hold">
                            <p:stCondLst>
                              <p:cond delay="8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1500"/>
                                        <p:tgtEl>
                                          <p:spTgt spid="28"/>
                                        </p:tgtEl>
                                      </p:cBhvr>
                                    </p:animEffect>
                                  </p:childTnLst>
                                </p:cTn>
                              </p:par>
                            </p:childTnLst>
                          </p:cTn>
                        </p:par>
                        <p:par>
                          <p:cTn id="40" fill="hold">
                            <p:stCondLst>
                              <p:cond delay="9500"/>
                            </p:stCondLst>
                            <p:childTnLst>
                              <p:par>
                                <p:cTn id="41" presetID="10"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childTnLst>
                                </p:cTn>
                              </p:par>
                            </p:childTnLst>
                          </p:cTn>
                        </p:par>
                        <p:par>
                          <p:cTn id="44" fill="hold">
                            <p:stCondLst>
                              <p:cond delay="1050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7" name="TextBox 6"/>
          <p:cNvSpPr txBox="1"/>
          <p:nvPr/>
        </p:nvSpPr>
        <p:spPr>
          <a:xfrm>
            <a:off x="28163" y="329898"/>
            <a:ext cx="2310523" cy="307777"/>
          </a:xfrm>
          <a:prstGeom prst="rect">
            <a:avLst/>
          </a:prstGeom>
          <a:noFill/>
        </p:spPr>
        <p:txBody>
          <a:bodyPr wrap="none" rtlCol="0">
            <a:spAutoFit/>
          </a:bodyPr>
          <a:lstStyle/>
          <a:p>
            <a:r>
              <a:rPr lang="en-US" sz="1400" dirty="0">
                <a:solidFill>
                  <a:srgbClr val="2E8538">
                    <a:alpha val="70000"/>
                  </a:srgbClr>
                </a:solidFill>
                <a:latin typeface="Arial"/>
                <a:cs typeface="Arial"/>
              </a:rPr>
              <a:t>Recognizing the Main Idea</a:t>
            </a:r>
          </a:p>
        </p:txBody>
      </p:sp>
      <p:sp>
        <p:nvSpPr>
          <p:cNvPr id="9" name="TextBox 8"/>
          <p:cNvSpPr txBox="1"/>
          <p:nvPr/>
        </p:nvSpPr>
        <p:spPr>
          <a:xfrm>
            <a:off x="1069847" y="2338643"/>
            <a:ext cx="7589520" cy="1200328"/>
          </a:xfrm>
          <a:prstGeom prst="rect">
            <a:avLst/>
          </a:prstGeom>
          <a:noFill/>
        </p:spPr>
        <p:txBody>
          <a:bodyPr wrap="square" rtlCol="0">
            <a:spAutoFit/>
          </a:bodyPr>
          <a:lstStyle/>
          <a:p>
            <a:pPr>
              <a:tabLst>
                <a:tab pos="5721350" algn="l"/>
              </a:tabLst>
            </a:pPr>
            <a:r>
              <a:rPr lang="en-US" sz="2400" dirty="0" smtClean="0">
                <a:solidFill>
                  <a:srgbClr val="000000"/>
                </a:solidFill>
                <a:latin typeface="Times New Roman"/>
                <a:cs typeface="Times New Roman"/>
              </a:rPr>
              <a:t>	Knowing </a:t>
            </a:r>
          </a:p>
          <a:p>
            <a:pPr>
              <a:tabLst>
                <a:tab pos="5721350" algn="l"/>
              </a:tabLst>
            </a:pPr>
            <a:r>
              <a:rPr lang="en-US" sz="2400" dirty="0">
                <a:solidFill>
                  <a:srgbClr val="000000"/>
                </a:solidFill>
                <a:latin typeface="Times New Roman"/>
                <a:cs typeface="Times New Roman"/>
              </a:rPr>
              <a:t>the topic can help you find a writer’s </a:t>
            </a:r>
            <a:r>
              <a:rPr lang="en-US" sz="2400" dirty="0">
                <a:solidFill>
                  <a:srgbClr val="8B3B85"/>
                </a:solidFill>
                <a:latin typeface="Times New Roman"/>
                <a:cs typeface="Times New Roman"/>
              </a:rPr>
              <a:t>main point </a:t>
            </a:r>
            <a:r>
              <a:rPr lang="en-US" sz="2400" dirty="0">
                <a:solidFill>
                  <a:srgbClr val="000000"/>
                </a:solidFill>
                <a:latin typeface="Times New Roman"/>
                <a:cs typeface="Times New Roman"/>
              </a:rPr>
              <a:t>about </a:t>
            </a:r>
          </a:p>
          <a:p>
            <a:pPr>
              <a:tabLst>
                <a:tab pos="5721350" algn="l"/>
              </a:tabLst>
            </a:pPr>
            <a:r>
              <a:rPr lang="en-US" sz="2400" dirty="0">
                <a:solidFill>
                  <a:srgbClr val="000000"/>
                </a:solidFill>
                <a:latin typeface="Times New Roman"/>
                <a:cs typeface="Times New Roman"/>
              </a:rPr>
              <a:t>that topic.</a:t>
            </a:r>
            <a:endParaRPr lang="en-US" sz="2400" dirty="0">
              <a:latin typeface="Times New Roman"/>
              <a:cs typeface="Times New Roman"/>
            </a:endParaRPr>
          </a:p>
        </p:txBody>
      </p:sp>
      <p:sp>
        <p:nvSpPr>
          <p:cNvPr id="11" name="TextBox 10"/>
          <p:cNvSpPr txBox="1"/>
          <p:nvPr/>
        </p:nvSpPr>
        <p:spPr>
          <a:xfrm>
            <a:off x="445385" y="1468924"/>
            <a:ext cx="7114032" cy="461665"/>
          </a:xfrm>
          <a:prstGeom prst="rect">
            <a:avLst/>
          </a:prstGeom>
          <a:noFill/>
        </p:spPr>
        <p:txBody>
          <a:bodyPr wrap="none" rtlCol="0">
            <a:spAutoFit/>
          </a:bodyPr>
          <a:lstStyle/>
          <a:p>
            <a:r>
              <a:rPr lang="en-US" sz="2400" b="1" dirty="0">
                <a:solidFill>
                  <a:srgbClr val="3D65B1"/>
                </a:solidFill>
                <a:latin typeface="Arial"/>
                <a:cs typeface="Arial"/>
              </a:rPr>
              <a:t>2</a:t>
            </a:r>
            <a:r>
              <a:rPr lang="en-US" sz="2400" b="1" dirty="0" smtClean="0">
                <a:solidFill>
                  <a:srgbClr val="3D65B1"/>
                </a:solidFill>
                <a:latin typeface="Arial"/>
                <a:cs typeface="Arial"/>
              </a:rPr>
              <a:t>  Use the Topic to Lead You to the Main Idea</a:t>
            </a:r>
            <a:endParaRPr lang="en-US" sz="2400" b="1" dirty="0">
              <a:solidFill>
                <a:srgbClr val="3D65B1"/>
              </a:solidFill>
              <a:latin typeface="Arial"/>
              <a:cs typeface="Arial"/>
            </a:endParaRPr>
          </a:p>
        </p:txBody>
      </p:sp>
      <p:sp>
        <p:nvSpPr>
          <p:cNvPr id="12" name="TextBox 11"/>
          <p:cNvSpPr txBox="1"/>
          <p:nvPr/>
        </p:nvSpPr>
        <p:spPr>
          <a:xfrm>
            <a:off x="1069848" y="2334989"/>
            <a:ext cx="7131899" cy="461665"/>
          </a:xfrm>
          <a:prstGeom prst="rect">
            <a:avLst/>
          </a:prstGeom>
          <a:noFill/>
        </p:spPr>
        <p:txBody>
          <a:bodyPr wrap="square" rtlCol="0">
            <a:spAutoFit/>
          </a:bodyPr>
          <a:lstStyle/>
          <a:p>
            <a:r>
              <a:rPr lang="en-US" sz="2400" dirty="0">
                <a:solidFill>
                  <a:srgbClr val="000000"/>
                </a:solidFill>
                <a:latin typeface="Times New Roman"/>
                <a:cs typeface="Times New Roman"/>
              </a:rPr>
              <a:t>The </a:t>
            </a:r>
            <a:r>
              <a:rPr lang="en-US" sz="2400" b="1" dirty="0">
                <a:solidFill>
                  <a:srgbClr val="0000FF"/>
                </a:solidFill>
                <a:latin typeface="Times New Roman"/>
                <a:cs typeface="Times New Roman"/>
              </a:rPr>
              <a:t>topic</a:t>
            </a:r>
            <a:r>
              <a:rPr lang="en-US" sz="2400" b="1" dirty="0">
                <a:solidFill>
                  <a:srgbClr val="B41A2D"/>
                </a:solidFill>
                <a:latin typeface="Times New Roman"/>
                <a:cs typeface="Times New Roman"/>
              </a:rPr>
              <a:t> </a:t>
            </a:r>
            <a:r>
              <a:rPr lang="en-US" sz="2400" dirty="0">
                <a:solidFill>
                  <a:srgbClr val="000000"/>
                </a:solidFill>
                <a:latin typeface="Times New Roman"/>
                <a:cs typeface="Times New Roman"/>
              </a:rPr>
              <a:t>is the general subject of a selection. </a:t>
            </a:r>
            <a:endParaRPr lang="en-US" sz="2400" dirty="0">
              <a:latin typeface="Times New Roman"/>
              <a:cs typeface="Times New Roman"/>
            </a:endParaRPr>
          </a:p>
        </p:txBody>
      </p:sp>
      <p:sp>
        <p:nvSpPr>
          <p:cNvPr id="10"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192028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pic>
        <p:nvPicPr>
          <p:cNvPr id="2" name="Picture 1" descr="ch 2 book p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8376" y="2642616"/>
            <a:ext cx="3127142" cy="3931920"/>
          </a:xfrm>
          <a:prstGeom prst="rect">
            <a:avLst/>
          </a:prstGeom>
          <a:ln>
            <a:solidFill>
              <a:srgbClr val="2D4C8D"/>
            </a:solidFill>
          </a:ln>
        </p:spPr>
      </p:pic>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7" name="TextBox 6"/>
          <p:cNvSpPr txBox="1"/>
          <p:nvPr/>
        </p:nvSpPr>
        <p:spPr>
          <a:xfrm>
            <a:off x="28163" y="329898"/>
            <a:ext cx="2310523" cy="307777"/>
          </a:xfrm>
          <a:prstGeom prst="rect">
            <a:avLst/>
          </a:prstGeom>
          <a:noFill/>
        </p:spPr>
        <p:txBody>
          <a:bodyPr wrap="none" rtlCol="0">
            <a:spAutoFit/>
          </a:bodyPr>
          <a:lstStyle/>
          <a:p>
            <a:r>
              <a:rPr lang="en-US" sz="1400" dirty="0">
                <a:solidFill>
                  <a:srgbClr val="2E8538">
                    <a:alpha val="70000"/>
                  </a:srgbClr>
                </a:solidFill>
                <a:latin typeface="Arial"/>
                <a:cs typeface="Arial"/>
              </a:rPr>
              <a:t>Recognizing the Main Idea</a:t>
            </a:r>
          </a:p>
        </p:txBody>
      </p:sp>
      <p:sp>
        <p:nvSpPr>
          <p:cNvPr id="9" name="TextBox 8"/>
          <p:cNvSpPr txBox="1"/>
          <p:nvPr/>
        </p:nvSpPr>
        <p:spPr>
          <a:xfrm>
            <a:off x="1069847" y="1545868"/>
            <a:ext cx="7132320" cy="1200328"/>
          </a:xfrm>
          <a:prstGeom prst="rect">
            <a:avLst/>
          </a:prstGeom>
          <a:noFill/>
        </p:spPr>
        <p:txBody>
          <a:bodyPr wrap="square" rtlCol="0" anchor="t" anchorCtr="0">
            <a:spAutoFit/>
          </a:bodyPr>
          <a:lstStyle/>
          <a:p>
            <a:pPr indent="4003675"/>
            <a:r>
              <a:rPr lang="en-US" sz="2400" dirty="0">
                <a:solidFill>
                  <a:srgbClr val="000000"/>
                </a:solidFill>
                <a:latin typeface="Times New Roman"/>
                <a:cs typeface="Times New Roman"/>
              </a:rPr>
              <a:t>They also provide many </a:t>
            </a:r>
            <a:r>
              <a:rPr lang="en-US" sz="2400" dirty="0">
                <a:solidFill>
                  <a:srgbClr val="B41A2D"/>
                </a:solidFill>
                <a:latin typeface="Times New Roman"/>
                <a:cs typeface="Times New Roman"/>
              </a:rPr>
              <a:t>topics </a:t>
            </a:r>
            <a:r>
              <a:rPr lang="en-US" sz="2400" dirty="0">
                <a:solidFill>
                  <a:srgbClr val="000000"/>
                </a:solidFill>
                <a:latin typeface="Times New Roman"/>
                <a:cs typeface="Times New Roman"/>
              </a:rPr>
              <a:t>and </a:t>
            </a:r>
            <a:r>
              <a:rPr lang="en-US" sz="2400" dirty="0">
                <a:solidFill>
                  <a:srgbClr val="B41A2D"/>
                </a:solidFill>
                <a:latin typeface="Times New Roman"/>
                <a:cs typeface="Times New Roman"/>
              </a:rPr>
              <a:t>subtopics </a:t>
            </a:r>
            <a:r>
              <a:rPr lang="en-US" sz="2400" dirty="0">
                <a:solidFill>
                  <a:srgbClr val="000000"/>
                </a:solidFill>
                <a:latin typeface="Times New Roman"/>
                <a:cs typeface="Times New Roman"/>
              </a:rPr>
              <a:t>in boldface headings within the chapter. </a:t>
            </a:r>
            <a:endParaRPr lang="en-US" sz="2400" dirty="0">
              <a:latin typeface="Times New Roman"/>
              <a:cs typeface="Times New Roman"/>
            </a:endParaRPr>
          </a:p>
        </p:txBody>
      </p:sp>
      <p:sp>
        <p:nvSpPr>
          <p:cNvPr id="11" name="TextBox 10"/>
          <p:cNvSpPr txBox="1"/>
          <p:nvPr/>
        </p:nvSpPr>
        <p:spPr>
          <a:xfrm>
            <a:off x="1065948" y="1178609"/>
            <a:ext cx="7406640" cy="830997"/>
          </a:xfrm>
          <a:prstGeom prst="rect">
            <a:avLst/>
          </a:prstGeom>
          <a:noFill/>
        </p:spPr>
        <p:txBody>
          <a:bodyPr wrap="square" rtlCol="0">
            <a:noAutofit/>
          </a:bodyPr>
          <a:lstStyle/>
          <a:p>
            <a:pPr indent="457200"/>
            <a:r>
              <a:rPr lang="en-US" sz="2400" dirty="0">
                <a:solidFill>
                  <a:srgbClr val="000000"/>
                </a:solidFill>
                <a:latin typeface="Times New Roman"/>
                <a:cs typeface="Times New Roman"/>
              </a:rPr>
              <a:t>Textbook authors use the title of each chapter to state the overall </a:t>
            </a:r>
            <a:r>
              <a:rPr lang="en-US" sz="2400" dirty="0">
                <a:solidFill>
                  <a:srgbClr val="0000FF"/>
                </a:solidFill>
                <a:latin typeface="Times New Roman"/>
                <a:cs typeface="Times New Roman"/>
              </a:rPr>
              <a:t>topic</a:t>
            </a:r>
            <a:r>
              <a:rPr lang="en-US" sz="2400" dirty="0">
                <a:solidFill>
                  <a:srgbClr val="B41A2D"/>
                </a:solidFill>
                <a:latin typeface="Times New Roman"/>
                <a:cs typeface="Times New Roman"/>
              </a:rPr>
              <a:t> </a:t>
            </a:r>
            <a:r>
              <a:rPr lang="en-US" sz="2400" dirty="0">
                <a:solidFill>
                  <a:srgbClr val="000000"/>
                </a:solidFill>
                <a:latin typeface="Times New Roman"/>
                <a:cs typeface="Times New Roman"/>
              </a:rPr>
              <a:t>of that chapter. </a:t>
            </a:r>
            <a:endParaRPr lang="en-US" sz="2400" dirty="0">
              <a:latin typeface="Times New Roman"/>
              <a:cs typeface="Times New Roman"/>
            </a:endParaRPr>
          </a:p>
        </p:txBody>
      </p:sp>
      <p:cxnSp>
        <p:nvCxnSpPr>
          <p:cNvPr id="12" name="Straight Arrow Connector 11"/>
          <p:cNvCxnSpPr/>
          <p:nvPr/>
        </p:nvCxnSpPr>
        <p:spPr>
          <a:xfrm flipH="1">
            <a:off x="4476786" y="1579288"/>
            <a:ext cx="434500" cy="123910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3676540" y="2832809"/>
            <a:ext cx="1381487" cy="353202"/>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a:off x="4755312" y="1579288"/>
            <a:ext cx="445641"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4476786" y="2333251"/>
            <a:ext cx="1817896" cy="154541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3338736" y="3878663"/>
            <a:ext cx="1381487" cy="353202"/>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7" name="Straight Connector 16"/>
          <p:cNvCxnSpPr/>
          <p:nvPr/>
        </p:nvCxnSpPr>
        <p:spPr>
          <a:xfrm>
            <a:off x="5899853" y="2333251"/>
            <a:ext cx="109728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185710" y="330802"/>
            <a:ext cx="3854553"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2 Use the Topic to Lead You to the Main Idea</a:t>
            </a:r>
            <a:endParaRPr lang="en-US" sz="1400" dirty="0">
              <a:solidFill>
                <a:srgbClr val="3D65B1">
                  <a:alpha val="70000"/>
                </a:srgbClr>
              </a:solidFill>
              <a:latin typeface="Arial"/>
              <a:cs typeface="Arial"/>
            </a:endParaRPr>
          </a:p>
        </p:txBody>
      </p:sp>
      <p:sp>
        <p:nvSpPr>
          <p:cNvPr id="21"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201448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1000"/>
                                        <p:tgtEl>
                                          <p:spTgt spid="1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childTnLst>
                                </p:cTn>
                              </p:par>
                              <p:par>
                                <p:cTn id="29" presetID="10" presetClass="exit" presetSubtype="0" fill="hold" nodeType="with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childTnLst>
                                </p:cTn>
                              </p:par>
                            </p:childTnLst>
                          </p:cTn>
                        </p:par>
                        <p:par>
                          <p:cTn id="37" fill="hold">
                            <p:stCondLst>
                              <p:cond delay="1000"/>
                            </p:stCondLst>
                            <p:childTnLst>
                              <p:par>
                                <p:cTn id="38" presetID="22" presetClass="entr" presetSubtype="1"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1000"/>
                                        <p:tgtEl>
                                          <p:spTgt spid="15"/>
                                        </p:tgtEl>
                                      </p:cBhvr>
                                    </p:animEffect>
                                  </p:childTnLst>
                                </p:cTn>
                              </p:par>
                            </p:childTnLst>
                          </p:cTn>
                        </p:par>
                        <p:par>
                          <p:cTn id="41" fill="hold">
                            <p:stCondLst>
                              <p:cond delay="2000"/>
                            </p:stCondLst>
                            <p:childTnLst>
                              <p:par>
                                <p:cTn id="42" presetID="22" presetClass="entr" presetSubtype="1"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1000"/>
                                        <p:tgtEl>
                                          <p:spTgt spid="16"/>
                                        </p:tgtEl>
                                      </p:cBhvr>
                                    </p:animEffect>
                                  </p:childTnLst>
                                </p:cTn>
                              </p:par>
                            </p:childTnLst>
                          </p:cTn>
                        </p:par>
                        <p:par>
                          <p:cTn id="45" fill="hold">
                            <p:stCondLst>
                              <p:cond delay="3000"/>
                            </p:stCondLst>
                            <p:childTnLst>
                              <p:par>
                                <p:cTn id="46" presetID="10" presetClass="exit" presetSubtype="0" fill="hold" nodeType="afterEffect">
                                  <p:stCondLst>
                                    <p:cond delay="50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7" name="TextBox 6"/>
          <p:cNvSpPr txBox="1"/>
          <p:nvPr/>
        </p:nvSpPr>
        <p:spPr>
          <a:xfrm>
            <a:off x="28163" y="329898"/>
            <a:ext cx="2310523" cy="307777"/>
          </a:xfrm>
          <a:prstGeom prst="rect">
            <a:avLst/>
          </a:prstGeom>
          <a:noFill/>
        </p:spPr>
        <p:txBody>
          <a:bodyPr wrap="none" rtlCol="0">
            <a:spAutoFit/>
          </a:bodyPr>
          <a:lstStyle/>
          <a:p>
            <a:r>
              <a:rPr lang="en-US" sz="1400" dirty="0">
                <a:solidFill>
                  <a:srgbClr val="2E8538">
                    <a:alpha val="70000"/>
                  </a:srgbClr>
                </a:solidFill>
                <a:latin typeface="Arial"/>
                <a:cs typeface="Arial"/>
              </a:rPr>
              <a:t>Recognizing the Main Idea</a:t>
            </a:r>
          </a:p>
        </p:txBody>
      </p:sp>
      <p:sp>
        <p:nvSpPr>
          <p:cNvPr id="9" name="TextBox 8"/>
          <p:cNvSpPr txBox="1"/>
          <p:nvPr/>
        </p:nvSpPr>
        <p:spPr>
          <a:xfrm>
            <a:off x="1069847" y="2081853"/>
            <a:ext cx="7315200" cy="1200328"/>
          </a:xfrm>
          <a:prstGeom prst="rect">
            <a:avLst/>
          </a:prstGeom>
          <a:noFill/>
        </p:spPr>
        <p:txBody>
          <a:bodyPr wrap="square" rtlCol="0">
            <a:spAutoFit/>
          </a:bodyPr>
          <a:lstStyle/>
          <a:p>
            <a:pPr indent="457200"/>
            <a:r>
              <a:rPr lang="en-US" sz="2400" dirty="0">
                <a:solidFill>
                  <a:srgbClr val="000000"/>
                </a:solidFill>
                <a:latin typeface="Times New Roman"/>
                <a:cs typeface="Times New Roman"/>
              </a:rPr>
              <a:t>But there are many times when you are not given topics—with standardized reading tests, for example, </a:t>
            </a:r>
          </a:p>
          <a:p>
            <a:r>
              <a:rPr lang="en-US" sz="2400" dirty="0">
                <a:solidFill>
                  <a:srgbClr val="000000"/>
                </a:solidFill>
                <a:latin typeface="Times New Roman"/>
                <a:cs typeface="Times New Roman"/>
              </a:rPr>
              <a:t>or with individual paragraphs in articles or textbooks.</a:t>
            </a:r>
            <a:endParaRPr lang="en-US" sz="2400" dirty="0">
              <a:latin typeface="Times New Roman"/>
              <a:cs typeface="Times New Roman"/>
            </a:endParaRPr>
          </a:p>
        </p:txBody>
      </p:sp>
      <p:sp>
        <p:nvSpPr>
          <p:cNvPr id="11" name="TextBox 10"/>
          <p:cNvSpPr txBox="1"/>
          <p:nvPr/>
        </p:nvSpPr>
        <p:spPr>
          <a:xfrm>
            <a:off x="1069848" y="3149586"/>
            <a:ext cx="7131899" cy="830997"/>
          </a:xfrm>
          <a:prstGeom prst="rect">
            <a:avLst/>
          </a:prstGeom>
          <a:noFill/>
        </p:spPr>
        <p:txBody>
          <a:bodyPr wrap="square" rtlCol="0">
            <a:spAutoFit/>
          </a:bodyPr>
          <a:lstStyle/>
          <a:p>
            <a:r>
              <a:rPr lang="en-US" sz="2400" dirty="0">
                <a:solidFill>
                  <a:srgbClr val="000000"/>
                </a:solidFill>
                <a:latin typeface="Times New Roman"/>
                <a:cs typeface="Times New Roman"/>
              </a:rPr>
              <a:t>To find the topic of a selection when the topic is not given, ask this simple question:</a:t>
            </a:r>
            <a:endParaRPr lang="en-US" sz="2400" dirty="0">
              <a:latin typeface="Times New Roman"/>
              <a:cs typeface="Times New Roman"/>
            </a:endParaRPr>
          </a:p>
        </p:txBody>
      </p:sp>
      <p:sp>
        <p:nvSpPr>
          <p:cNvPr id="12" name="Rectangle 3"/>
          <p:cNvSpPr txBox="1">
            <a:spLocks noChangeArrowheads="1"/>
          </p:cNvSpPr>
          <p:nvPr/>
        </p:nvSpPr>
        <p:spPr>
          <a:xfrm>
            <a:off x="685800" y="4348634"/>
            <a:ext cx="7772400" cy="584776"/>
          </a:xfrm>
          <a:prstGeom prst="rect">
            <a:avLst/>
          </a:prstGeom>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accent2"/>
                </a:solidFill>
                <a:miter lim="800000"/>
                <a:headEnd/>
                <a:tailEnd/>
              </a14:hiddenLine>
            </a:ext>
          </a:extLst>
        </p:spPr>
        <p:txBody>
          <a:bodyPr vert="horz" lIns="0" tIns="45720" rIns="0" bIns="45720" rtlCol="0" anchor="ctr">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FontTx/>
              <a:buNone/>
            </a:pPr>
            <a:r>
              <a:rPr lang="en-US" altLang="ja-JP" b="1" dirty="0" smtClean="0">
                <a:solidFill>
                  <a:srgbClr val="B41A2D"/>
                </a:solidFill>
                <a:ea typeface="ＭＳ Ｐゴシック" charset="0"/>
                <a:cs typeface="ＭＳ Ｐゴシック" charset="0"/>
              </a:rPr>
              <a:t>Who </a:t>
            </a:r>
            <a:r>
              <a:rPr lang="en-US" altLang="ja-JP" b="1" dirty="0">
                <a:solidFill>
                  <a:srgbClr val="B41A2D"/>
                </a:solidFill>
                <a:ea typeface="ＭＳ Ｐゴシック" charset="0"/>
                <a:cs typeface="ＭＳ Ｐゴシック" charset="0"/>
              </a:rPr>
              <a:t>or what is the selection about?</a:t>
            </a:r>
            <a:endParaRPr lang="en-US" b="1" dirty="0">
              <a:solidFill>
                <a:srgbClr val="B41A2D"/>
              </a:solidFill>
              <a:ea typeface="ＭＳ Ｐゴシック" charset="0"/>
              <a:cs typeface="ＭＳ Ｐゴシック" charset="0"/>
            </a:endParaRPr>
          </a:p>
        </p:txBody>
      </p:sp>
      <p:sp>
        <p:nvSpPr>
          <p:cNvPr id="13" name="TextBox 12"/>
          <p:cNvSpPr txBox="1"/>
          <p:nvPr/>
        </p:nvSpPr>
        <p:spPr>
          <a:xfrm>
            <a:off x="2185710" y="330802"/>
            <a:ext cx="3854553"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2 Use the Topic to Lead You to the Main Idea</a:t>
            </a:r>
            <a:endParaRPr lang="en-US" sz="1400" dirty="0">
              <a:solidFill>
                <a:srgbClr val="3D65B1">
                  <a:alpha val="70000"/>
                </a:srgbClr>
              </a:solidFill>
              <a:latin typeface="Arial"/>
              <a:cs typeface="Arial"/>
            </a:endParaRPr>
          </a:p>
        </p:txBody>
      </p:sp>
      <p:sp>
        <p:nvSpPr>
          <p:cNvPr id="10"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146484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1000"/>
                                        <p:tgtEl>
                                          <p:spTgt spid="9"/>
                                        </p:tgtEl>
                                      </p:cBhvr>
                                    </p:animEffect>
                                    <p:set>
                                      <p:cBhvr>
                                        <p:cTn id="12" dur="1" fill="hold">
                                          <p:stCondLst>
                                            <p:cond delay="999"/>
                                          </p:stCondLst>
                                        </p:cTn>
                                        <p:tgtEl>
                                          <p:spTgt spid="9"/>
                                        </p:tgtEl>
                                        <p:attrNameLst>
                                          <p:attrName>style.visibility</p:attrName>
                                        </p:attrNameLst>
                                      </p:cBhvr>
                                      <p:to>
                                        <p:strVal val="hidden"/>
                                      </p:to>
                                    </p:se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7" name="TextBox 6"/>
          <p:cNvSpPr txBox="1"/>
          <p:nvPr/>
        </p:nvSpPr>
        <p:spPr>
          <a:xfrm>
            <a:off x="28163" y="329898"/>
            <a:ext cx="2310523" cy="307777"/>
          </a:xfrm>
          <a:prstGeom prst="rect">
            <a:avLst/>
          </a:prstGeom>
          <a:noFill/>
        </p:spPr>
        <p:txBody>
          <a:bodyPr wrap="none" rtlCol="0">
            <a:spAutoFit/>
          </a:bodyPr>
          <a:lstStyle/>
          <a:p>
            <a:r>
              <a:rPr lang="en-US" sz="1400" dirty="0">
                <a:solidFill>
                  <a:srgbClr val="2E8538">
                    <a:alpha val="70000"/>
                  </a:srgbClr>
                </a:solidFill>
                <a:latin typeface="Arial"/>
                <a:cs typeface="Arial"/>
              </a:rPr>
              <a:t>Recognizing the Main Idea</a:t>
            </a:r>
          </a:p>
        </p:txBody>
      </p:sp>
      <p:sp>
        <p:nvSpPr>
          <p:cNvPr id="9" name="Rectangle 3"/>
          <p:cNvSpPr>
            <a:spLocks noChangeArrowheads="1"/>
          </p:cNvSpPr>
          <p:nvPr/>
        </p:nvSpPr>
        <p:spPr bwMode="auto">
          <a:xfrm>
            <a:off x="2425097" y="3797749"/>
            <a:ext cx="4300435"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eaLnBrk="1" hangingPunct="1">
              <a:spcBef>
                <a:spcPct val="20000"/>
              </a:spcBef>
            </a:pPr>
            <a:r>
              <a:rPr lang="en-US" sz="2400" dirty="0" smtClean="0">
                <a:solidFill>
                  <a:srgbClr val="B41A2D"/>
                </a:solidFill>
              </a:rPr>
              <a:t>What is the paragraph about? </a:t>
            </a:r>
            <a:endParaRPr lang="en-US" sz="2400" dirty="0">
              <a:solidFill>
                <a:srgbClr val="B41A2D"/>
              </a:solidFill>
            </a:endParaRPr>
          </a:p>
        </p:txBody>
      </p:sp>
      <p:sp>
        <p:nvSpPr>
          <p:cNvPr id="11" name="Rectangle 3"/>
          <p:cNvSpPr>
            <a:spLocks noChangeArrowheads="1"/>
          </p:cNvSpPr>
          <p:nvPr/>
        </p:nvSpPr>
        <p:spPr bwMode="auto">
          <a:xfrm>
            <a:off x="685800" y="1517609"/>
            <a:ext cx="7924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eaLnBrk="1" hangingPunct="1">
              <a:spcBef>
                <a:spcPct val="20000"/>
              </a:spcBef>
            </a:pPr>
            <a:r>
              <a:rPr lang="en-US" sz="2400" dirty="0" smtClean="0">
                <a:latin typeface="Times New Roman"/>
                <a:cs typeface="Times New Roman"/>
              </a:rPr>
              <a:t>Look again at the beginning of the paragraph you saw earlier. </a:t>
            </a:r>
            <a:endParaRPr lang="en-US" sz="2400" dirty="0">
              <a:latin typeface="Times New Roman"/>
              <a:cs typeface="Times New Roman"/>
            </a:endParaRPr>
          </a:p>
        </p:txBody>
      </p:sp>
      <p:sp>
        <p:nvSpPr>
          <p:cNvPr id="12" name="Rectangle 11"/>
          <p:cNvSpPr>
            <a:spLocks noChangeArrowheads="1"/>
          </p:cNvSpPr>
          <p:nvPr/>
        </p:nvSpPr>
        <p:spPr bwMode="auto">
          <a:xfrm>
            <a:off x="475488" y="2197830"/>
            <a:ext cx="8266176" cy="822960"/>
          </a:xfrm>
          <a:prstGeom prst="rect">
            <a:avLst/>
          </a:prstGeom>
          <a:solidFill>
            <a:srgbClr val="FDEBCE">
              <a:alpha val="40000"/>
            </a:srgbClr>
          </a:solidFill>
          <a:ln w="9525">
            <a:solidFill>
              <a:srgbClr val="3D65B1"/>
            </a:solidFill>
            <a:miter lim="800000"/>
            <a:headEnd/>
            <a:tailEnd/>
          </a:ln>
        </p:spPr>
        <p:txBody>
          <a:bodyPr lIns="274320" tIns="137160" rIns="274320" bIns="137160">
            <a:noAutofit/>
          </a:bodyPr>
          <a:lstStyle/>
          <a:p>
            <a:pPr>
              <a:tabLst>
                <a:tab pos="452438" algn="l"/>
              </a:tabLst>
            </a:pPr>
            <a:r>
              <a:rPr lang="en-US" sz="1600" dirty="0">
                <a:latin typeface="Times New Roman"/>
                <a:cs typeface="Times New Roman"/>
              </a:rPr>
              <a:t>	</a:t>
            </a:r>
            <a:r>
              <a:rPr lang="en-US" sz="1600" dirty="0">
                <a:solidFill>
                  <a:srgbClr val="000000"/>
                </a:solidFill>
                <a:latin typeface="Times New Roman"/>
                <a:cs typeface="Times New Roman"/>
              </a:rPr>
              <a:t>Many people feel that violence on television is harmless entertainment. However, we now know that TV violence does affect people in negative ways. </a:t>
            </a:r>
            <a:endParaRPr lang="en-US" sz="1600" dirty="0">
              <a:latin typeface="Times New Roman"/>
              <a:cs typeface="Times New Roman"/>
            </a:endParaRPr>
          </a:p>
        </p:txBody>
      </p:sp>
      <p:sp>
        <p:nvSpPr>
          <p:cNvPr id="13" name="TextBox 12"/>
          <p:cNvSpPr txBox="1"/>
          <p:nvPr/>
        </p:nvSpPr>
        <p:spPr>
          <a:xfrm>
            <a:off x="2185710" y="330802"/>
            <a:ext cx="3854553"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2 Use the Topic to Lead You to the Main Idea</a:t>
            </a:r>
            <a:endParaRPr lang="en-US" sz="1400" dirty="0">
              <a:solidFill>
                <a:srgbClr val="3D65B1">
                  <a:alpha val="70000"/>
                </a:srgbClr>
              </a:solidFill>
              <a:latin typeface="Arial"/>
              <a:cs typeface="Arial"/>
            </a:endParaRPr>
          </a:p>
        </p:txBody>
      </p:sp>
      <p:sp>
        <p:nvSpPr>
          <p:cNvPr id="10"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418590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par>
                                <p:cTn id="17" presetID="10" presetClass="exit" presetSubtype="0" fill="hold" grpId="0" nodeType="withEffect">
                                  <p:stCondLst>
                                    <p:cond delay="0"/>
                                  </p:stCondLst>
                                  <p:childTnLst>
                                    <p:animEffect transition="out" filter="fade">
                                      <p:cBhvr>
                                        <p:cTn id="18" dur="1000"/>
                                        <p:tgtEl>
                                          <p:spTgt spid="11"/>
                                        </p:tgtEl>
                                      </p:cBhvr>
                                    </p:animEffect>
                                    <p:set>
                                      <p:cBhvr>
                                        <p:cTn id="19"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1" grpId="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7" name="TextBox 6"/>
          <p:cNvSpPr txBox="1"/>
          <p:nvPr/>
        </p:nvSpPr>
        <p:spPr>
          <a:xfrm>
            <a:off x="28163" y="329898"/>
            <a:ext cx="2310523" cy="307777"/>
          </a:xfrm>
          <a:prstGeom prst="rect">
            <a:avLst/>
          </a:prstGeom>
          <a:noFill/>
        </p:spPr>
        <p:txBody>
          <a:bodyPr wrap="none" rtlCol="0">
            <a:spAutoFit/>
          </a:bodyPr>
          <a:lstStyle/>
          <a:p>
            <a:r>
              <a:rPr lang="en-US" sz="1400" dirty="0">
                <a:solidFill>
                  <a:srgbClr val="2E8538">
                    <a:alpha val="70000"/>
                  </a:srgbClr>
                </a:solidFill>
                <a:latin typeface="Arial"/>
                <a:cs typeface="Arial"/>
              </a:rPr>
              <a:t>Recognizing the Main Idea</a:t>
            </a:r>
          </a:p>
        </p:txBody>
      </p:sp>
      <p:sp>
        <p:nvSpPr>
          <p:cNvPr id="9" name="Rectangle 3"/>
          <p:cNvSpPr>
            <a:spLocks noChangeArrowheads="1"/>
          </p:cNvSpPr>
          <p:nvPr/>
        </p:nvSpPr>
        <p:spPr bwMode="auto">
          <a:xfrm>
            <a:off x="2425097" y="3797749"/>
            <a:ext cx="4300435"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eaLnBrk="1" hangingPunct="1">
              <a:spcBef>
                <a:spcPct val="20000"/>
              </a:spcBef>
            </a:pPr>
            <a:r>
              <a:rPr lang="en-US" sz="2400" dirty="0" smtClean="0">
                <a:solidFill>
                  <a:srgbClr val="B41A2D"/>
                </a:solidFill>
              </a:rPr>
              <a:t>What is the paragraph about? </a:t>
            </a:r>
            <a:endParaRPr lang="en-US" sz="2400" dirty="0">
              <a:solidFill>
                <a:srgbClr val="B41A2D"/>
              </a:solidFill>
            </a:endParaRPr>
          </a:p>
        </p:txBody>
      </p:sp>
      <p:sp>
        <p:nvSpPr>
          <p:cNvPr id="12" name="Rectangle 11"/>
          <p:cNvSpPr>
            <a:spLocks noChangeArrowheads="1"/>
          </p:cNvSpPr>
          <p:nvPr/>
        </p:nvSpPr>
        <p:spPr bwMode="auto">
          <a:xfrm>
            <a:off x="475488" y="2197830"/>
            <a:ext cx="8266176" cy="822960"/>
          </a:xfrm>
          <a:prstGeom prst="rect">
            <a:avLst/>
          </a:prstGeom>
          <a:solidFill>
            <a:srgbClr val="FDEBCE">
              <a:alpha val="40000"/>
            </a:srgbClr>
          </a:solidFill>
          <a:ln w="9525">
            <a:solidFill>
              <a:srgbClr val="3D65B1"/>
            </a:solidFill>
            <a:miter lim="800000"/>
            <a:headEnd/>
            <a:tailEnd/>
          </a:ln>
        </p:spPr>
        <p:txBody>
          <a:bodyPr lIns="274320" tIns="137160" rIns="274320" bIns="137160">
            <a:noAutofit/>
          </a:bodyPr>
          <a:lstStyle/>
          <a:p>
            <a:pPr>
              <a:tabLst>
                <a:tab pos="452438" algn="l"/>
              </a:tabLst>
            </a:pPr>
            <a:r>
              <a:rPr lang="en-US" sz="1600" dirty="0">
                <a:latin typeface="Times New Roman"/>
                <a:cs typeface="Times New Roman"/>
              </a:rPr>
              <a:t>	</a:t>
            </a:r>
            <a:r>
              <a:rPr lang="en-US" sz="1600" dirty="0">
                <a:solidFill>
                  <a:srgbClr val="000000"/>
                </a:solidFill>
                <a:latin typeface="Times New Roman"/>
                <a:cs typeface="Times New Roman"/>
              </a:rPr>
              <a:t>Many people feel that violence on television is harmless entertainment. However, we now know that TV violence does affect people in negative ways. </a:t>
            </a:r>
            <a:endParaRPr lang="en-US" sz="1600" dirty="0">
              <a:latin typeface="Times New Roman"/>
              <a:cs typeface="Times New Roman"/>
            </a:endParaRPr>
          </a:p>
        </p:txBody>
      </p:sp>
      <p:sp>
        <p:nvSpPr>
          <p:cNvPr id="13" name="TextBox 12"/>
          <p:cNvSpPr txBox="1"/>
          <p:nvPr/>
        </p:nvSpPr>
        <p:spPr>
          <a:xfrm>
            <a:off x="2185710" y="330802"/>
            <a:ext cx="3854553"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2 Use the Topic to Lead You to the Main Idea</a:t>
            </a:r>
            <a:endParaRPr lang="en-US" sz="1400" dirty="0">
              <a:solidFill>
                <a:srgbClr val="3D65B1">
                  <a:alpha val="70000"/>
                </a:srgbClr>
              </a:solidFill>
              <a:latin typeface="Arial"/>
              <a:cs typeface="Arial"/>
            </a:endParaRPr>
          </a:p>
        </p:txBody>
      </p:sp>
      <p:sp>
        <p:nvSpPr>
          <p:cNvPr id="14" name="Rectangle 3"/>
          <p:cNvSpPr>
            <a:spLocks noChangeArrowheads="1"/>
          </p:cNvSpPr>
          <p:nvPr/>
        </p:nvSpPr>
        <p:spPr bwMode="auto">
          <a:xfrm>
            <a:off x="3463344" y="4516982"/>
            <a:ext cx="2229157"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lgn="ctr" eaLnBrk="1" hangingPunct="1">
              <a:spcBef>
                <a:spcPct val="20000"/>
              </a:spcBef>
            </a:pPr>
            <a:r>
              <a:rPr lang="en-US" sz="2400" dirty="0" smtClean="0">
                <a:solidFill>
                  <a:srgbClr val="00B400"/>
                </a:solidFill>
              </a:rPr>
              <a:t>TV violence</a:t>
            </a:r>
            <a:endParaRPr lang="en-US" sz="2400" dirty="0">
              <a:solidFill>
                <a:srgbClr val="00B400"/>
              </a:solidFill>
            </a:endParaRPr>
          </a:p>
        </p:txBody>
      </p:sp>
      <p:sp>
        <p:nvSpPr>
          <p:cNvPr id="10"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53786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23" name="Rectangle 22"/>
          <p:cNvSpPr>
            <a:spLocks noChangeArrowheads="1"/>
          </p:cNvSpPr>
          <p:nvPr/>
        </p:nvSpPr>
        <p:spPr bwMode="auto">
          <a:xfrm>
            <a:off x="479610" y="2194560"/>
            <a:ext cx="8266176" cy="2739211"/>
          </a:xfrm>
          <a:prstGeom prst="rect">
            <a:avLst/>
          </a:prstGeom>
          <a:solidFill>
            <a:srgbClr val="FDEBCE">
              <a:alpha val="40000"/>
            </a:srgbClr>
          </a:solidFill>
          <a:ln w="9525">
            <a:solidFill>
              <a:srgbClr val="3D65B1"/>
            </a:solidFill>
            <a:miter lim="800000"/>
            <a:headEnd/>
            <a:tailEnd/>
          </a:ln>
        </p:spPr>
        <p:txBody>
          <a:bodyPr lIns="274320" tIns="137160" rIns="274320" bIns="137160">
            <a:spAutoFit/>
          </a:bodyPr>
          <a:lstStyle/>
          <a:p>
            <a:pPr>
              <a:tabLst>
                <a:tab pos="452438" algn="l"/>
              </a:tabLst>
            </a:pPr>
            <a:r>
              <a:rPr lang="en-US" sz="1600" dirty="0">
                <a:solidFill>
                  <a:srgbClr val="000000"/>
                </a:solidFill>
                <a:latin typeface="Times New Roman"/>
                <a:cs typeface="Times New Roman"/>
              </a:rPr>
              <a:t>	Many people feel that violence on television is harmless entertainment. However, we now know that TV violence does affect people in negative ways. One study showed that frequent TV watchers are more fearful and suspicious of others. They try to protect </a:t>
            </a:r>
          </a:p>
          <a:p>
            <a:pPr>
              <a:tabLst>
                <a:tab pos="452438" algn="l"/>
              </a:tabLst>
            </a:pPr>
            <a:r>
              <a:rPr lang="en-US" sz="1600" dirty="0">
                <a:solidFill>
                  <a:srgbClr val="000000"/>
                </a:solidFill>
                <a:latin typeface="Times New Roman"/>
                <a:cs typeface="Times New Roman"/>
              </a:rPr>
              <a:t>themselves from the outside world with extra locks on the doors, alarm systems, guard dogs, and guns. In addition, that same study showed that heavy TV watchers are less upset about real-life violence than non-TV watchers. It seems that the constant violence they see on TV makes them less sensitive to the real thing. Another study, of a group of children, found that TV violence increases aggressive behavior. Children who watched violent shows were more willing to hurt another child in games where they were given a choice between helping and hurting. They were also more likely to select toy weapons over other kinds of playthings.</a:t>
            </a:r>
          </a:p>
        </p:txBody>
      </p:sp>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7" name="TextBox 6"/>
          <p:cNvSpPr txBox="1"/>
          <p:nvPr/>
        </p:nvSpPr>
        <p:spPr>
          <a:xfrm>
            <a:off x="28163" y="329898"/>
            <a:ext cx="2310523" cy="307777"/>
          </a:xfrm>
          <a:prstGeom prst="rect">
            <a:avLst/>
          </a:prstGeom>
          <a:noFill/>
        </p:spPr>
        <p:txBody>
          <a:bodyPr wrap="none" rtlCol="0">
            <a:spAutoFit/>
          </a:bodyPr>
          <a:lstStyle/>
          <a:p>
            <a:r>
              <a:rPr lang="en-US" sz="1400" dirty="0">
                <a:solidFill>
                  <a:srgbClr val="2E8538">
                    <a:alpha val="70000"/>
                  </a:srgbClr>
                </a:solidFill>
                <a:latin typeface="Arial"/>
                <a:cs typeface="Arial"/>
              </a:rPr>
              <a:t>Recognizing the Main Idea</a:t>
            </a:r>
          </a:p>
        </p:txBody>
      </p:sp>
      <p:sp>
        <p:nvSpPr>
          <p:cNvPr id="9" name="TextBox 8"/>
          <p:cNvSpPr txBox="1"/>
          <p:nvPr/>
        </p:nvSpPr>
        <p:spPr>
          <a:xfrm>
            <a:off x="2185710" y="330802"/>
            <a:ext cx="3854553"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2 Use the Topic to Lead You to the Main Idea</a:t>
            </a:r>
            <a:endParaRPr lang="en-US" sz="1400" dirty="0">
              <a:solidFill>
                <a:srgbClr val="3D65B1">
                  <a:alpha val="70000"/>
                </a:srgbClr>
              </a:solidFill>
              <a:latin typeface="Arial"/>
              <a:cs typeface="Arial"/>
            </a:endParaRPr>
          </a:p>
        </p:txBody>
      </p:sp>
      <p:sp>
        <p:nvSpPr>
          <p:cNvPr id="11" name="Rectangle 10"/>
          <p:cNvSpPr/>
          <p:nvPr/>
        </p:nvSpPr>
        <p:spPr>
          <a:xfrm>
            <a:off x="7622395" y="3573972"/>
            <a:ext cx="594360" cy="233937"/>
          </a:xfrm>
          <a:prstGeom prst="rect">
            <a:avLst/>
          </a:prstGeom>
          <a:solidFill>
            <a:srgbClr val="B41A2D">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751166" y="4060295"/>
            <a:ext cx="1042416" cy="233937"/>
          </a:xfrm>
          <a:prstGeom prst="rect">
            <a:avLst/>
          </a:prstGeom>
          <a:solidFill>
            <a:srgbClr val="B41A2D">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6168042" y="4060295"/>
            <a:ext cx="1188720" cy="233937"/>
          </a:xfrm>
          <a:prstGeom prst="rect">
            <a:avLst/>
          </a:prstGeom>
          <a:solidFill>
            <a:srgbClr val="B41A2D">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5418135" y="3328895"/>
            <a:ext cx="347472" cy="233937"/>
          </a:xfrm>
          <a:prstGeom prst="rect">
            <a:avLst/>
          </a:prstGeom>
          <a:solidFill>
            <a:srgbClr val="B41A2D">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980133" y="2607986"/>
            <a:ext cx="1060704" cy="233937"/>
          </a:xfrm>
          <a:prstGeom prst="rect">
            <a:avLst/>
          </a:prstGeom>
          <a:solidFill>
            <a:srgbClr val="B41A2D">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2999357" y="2369730"/>
            <a:ext cx="1837944" cy="233937"/>
          </a:xfrm>
          <a:prstGeom prst="rect">
            <a:avLst/>
          </a:prstGeom>
          <a:solidFill>
            <a:srgbClr val="B41A2D">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6168042" y="3573972"/>
            <a:ext cx="768096" cy="233937"/>
          </a:xfrm>
          <a:prstGeom prst="rect">
            <a:avLst/>
          </a:prstGeom>
          <a:solidFill>
            <a:srgbClr val="B41A2D">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3"/>
          <p:cNvSpPr>
            <a:spLocks noChangeArrowheads="1"/>
          </p:cNvSpPr>
          <p:nvPr/>
        </p:nvSpPr>
        <p:spPr bwMode="auto">
          <a:xfrm>
            <a:off x="693367" y="1356274"/>
            <a:ext cx="8202168"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spcBef>
                <a:spcPct val="20000"/>
              </a:spcBef>
            </a:pPr>
            <a:r>
              <a:rPr lang="en-US" sz="2400" dirty="0" smtClean="0">
                <a:solidFill>
                  <a:srgbClr val="000000"/>
                </a:solidFill>
                <a:latin typeface="Times New Roman"/>
                <a:cs typeface="Times New Roman"/>
              </a:rPr>
              <a:t>In </a:t>
            </a:r>
            <a:r>
              <a:rPr lang="en-US" sz="2400" dirty="0">
                <a:solidFill>
                  <a:srgbClr val="000000"/>
                </a:solidFill>
                <a:latin typeface="Times New Roman"/>
                <a:cs typeface="Times New Roman"/>
              </a:rPr>
              <a:t>fact, every sentence in </a:t>
            </a:r>
            <a:r>
              <a:rPr lang="en-US" sz="2400" dirty="0" smtClean="0">
                <a:solidFill>
                  <a:srgbClr val="000000"/>
                </a:solidFill>
                <a:latin typeface="Times New Roman"/>
                <a:cs typeface="Times New Roman"/>
              </a:rPr>
              <a:t>the paragraph is </a:t>
            </a:r>
            <a:r>
              <a:rPr lang="en-US" sz="2400" dirty="0">
                <a:solidFill>
                  <a:srgbClr val="000000"/>
                </a:solidFill>
                <a:latin typeface="Times New Roman"/>
                <a:cs typeface="Times New Roman"/>
              </a:rPr>
              <a:t>about TV violence.</a:t>
            </a:r>
            <a:endParaRPr lang="en-US" sz="2400" dirty="0">
              <a:latin typeface="Times New Roman"/>
              <a:cs typeface="Times New Roman"/>
            </a:endParaRPr>
          </a:p>
        </p:txBody>
      </p:sp>
      <p:sp>
        <p:nvSpPr>
          <p:cNvPr id="22" name="Rectangle 3"/>
          <p:cNvSpPr>
            <a:spLocks noChangeArrowheads="1"/>
          </p:cNvSpPr>
          <p:nvPr/>
        </p:nvSpPr>
        <p:spPr bwMode="auto">
          <a:xfrm>
            <a:off x="818789" y="5399491"/>
            <a:ext cx="8110728" cy="8309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spcBef>
                <a:spcPct val="20000"/>
              </a:spcBef>
            </a:pPr>
            <a:r>
              <a:rPr lang="en-US" sz="2400" dirty="0" smtClean="0">
                <a:solidFill>
                  <a:srgbClr val="000000"/>
                </a:solidFill>
                <a:latin typeface="Times New Roman"/>
                <a:cs typeface="Times New Roman"/>
              </a:rPr>
              <a:t>In </a:t>
            </a:r>
            <a:r>
              <a:rPr lang="en-US" sz="2400" dirty="0">
                <a:solidFill>
                  <a:srgbClr val="000000"/>
                </a:solidFill>
                <a:latin typeface="Times New Roman"/>
                <a:cs typeface="Times New Roman"/>
              </a:rPr>
              <a:t>addition, words like </a:t>
            </a:r>
            <a:r>
              <a:rPr lang="en-US" sz="2400" i="1" dirty="0">
                <a:solidFill>
                  <a:srgbClr val="000000"/>
                </a:solidFill>
                <a:latin typeface="Times New Roman"/>
                <a:cs typeface="Times New Roman"/>
              </a:rPr>
              <a:t>violence</a:t>
            </a:r>
            <a:r>
              <a:rPr lang="en-US" sz="2400" dirty="0">
                <a:solidFill>
                  <a:srgbClr val="000000"/>
                </a:solidFill>
                <a:latin typeface="Times New Roman"/>
                <a:cs typeface="Times New Roman"/>
              </a:rPr>
              <a:t> and </a:t>
            </a:r>
            <a:r>
              <a:rPr lang="en-US" sz="2400" i="1" dirty="0">
                <a:solidFill>
                  <a:srgbClr val="000000"/>
                </a:solidFill>
                <a:latin typeface="Times New Roman"/>
                <a:cs typeface="Times New Roman"/>
              </a:rPr>
              <a:t>TV </a:t>
            </a:r>
            <a:r>
              <a:rPr lang="en-US" sz="2400" dirty="0">
                <a:solidFill>
                  <a:srgbClr val="000000"/>
                </a:solidFill>
                <a:latin typeface="Times New Roman"/>
                <a:cs typeface="Times New Roman"/>
              </a:rPr>
              <a:t>are used repeatedly throughout the paragraph. </a:t>
            </a:r>
            <a:endParaRPr lang="en-US" sz="2400" dirty="0">
              <a:latin typeface="Times New Roman"/>
              <a:cs typeface="Times New Roman"/>
            </a:endParaRPr>
          </a:p>
        </p:txBody>
      </p:sp>
      <p:sp>
        <p:nvSpPr>
          <p:cNvPr id="24" name="Rectangle 23"/>
          <p:cNvSpPr/>
          <p:nvPr/>
        </p:nvSpPr>
        <p:spPr>
          <a:xfrm>
            <a:off x="1426072" y="3585112"/>
            <a:ext cx="713232" cy="233937"/>
          </a:xfrm>
          <a:prstGeom prst="rect">
            <a:avLst/>
          </a:prstGeom>
          <a:solidFill>
            <a:srgbClr val="B41A2D">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1490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17" grpId="0" animBg="1"/>
      <p:bldP spid="20" grpId="0" animBg="1"/>
      <p:bldP spid="21" grpId="0"/>
      <p:bldP spid="22"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23" name="Rectangle 22"/>
          <p:cNvSpPr>
            <a:spLocks noChangeArrowheads="1"/>
          </p:cNvSpPr>
          <p:nvPr/>
        </p:nvSpPr>
        <p:spPr bwMode="auto">
          <a:xfrm>
            <a:off x="479610" y="2194560"/>
            <a:ext cx="8266176" cy="2739211"/>
          </a:xfrm>
          <a:prstGeom prst="rect">
            <a:avLst/>
          </a:prstGeom>
          <a:solidFill>
            <a:srgbClr val="FDEBCE">
              <a:alpha val="40000"/>
            </a:srgbClr>
          </a:solidFill>
          <a:ln w="9525">
            <a:solidFill>
              <a:srgbClr val="3D65B1"/>
            </a:solidFill>
            <a:miter lim="800000"/>
            <a:headEnd/>
            <a:tailEnd/>
          </a:ln>
        </p:spPr>
        <p:txBody>
          <a:bodyPr lIns="274320" tIns="137160" rIns="274320" bIns="137160">
            <a:spAutoFit/>
          </a:bodyPr>
          <a:lstStyle/>
          <a:p>
            <a:pPr>
              <a:tabLst>
                <a:tab pos="452438" algn="l"/>
              </a:tabLst>
            </a:pPr>
            <a:r>
              <a:rPr lang="en-US" sz="1600" dirty="0">
                <a:solidFill>
                  <a:srgbClr val="000000"/>
                </a:solidFill>
                <a:latin typeface="Times New Roman"/>
                <a:cs typeface="Times New Roman"/>
              </a:rPr>
              <a:t>	Many people feel that violence on television is harmless entertainment. However, we now know that TV violence does affect people in negative ways. One study showed that frequent TV watchers are more fearful and suspicious of others. They try to protect </a:t>
            </a:r>
          </a:p>
          <a:p>
            <a:pPr>
              <a:tabLst>
                <a:tab pos="452438" algn="l"/>
              </a:tabLst>
            </a:pPr>
            <a:r>
              <a:rPr lang="en-US" sz="1600" dirty="0">
                <a:solidFill>
                  <a:srgbClr val="000000"/>
                </a:solidFill>
                <a:latin typeface="Times New Roman"/>
                <a:cs typeface="Times New Roman"/>
              </a:rPr>
              <a:t>themselves from the outside world with extra locks on the doors, alarm systems, guard dogs, and guns. In addition, that same study showed that heavy TV watchers are less upset about real-life violence than non-TV watchers. It seems that the constant violence they see on TV makes them less sensitive to the real thing. Another study, of a group of children, found that TV violence increases aggressive behavior. Children who watched violent shows were more willing to hurt another child in games where they were given a choice between helping and hurting. They were also more likely to select toy weapons over other kinds of playthings.</a:t>
            </a:r>
          </a:p>
        </p:txBody>
      </p:sp>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7" name="TextBox 6"/>
          <p:cNvSpPr txBox="1"/>
          <p:nvPr/>
        </p:nvSpPr>
        <p:spPr>
          <a:xfrm>
            <a:off x="28163" y="329898"/>
            <a:ext cx="2310523" cy="307777"/>
          </a:xfrm>
          <a:prstGeom prst="rect">
            <a:avLst/>
          </a:prstGeom>
          <a:noFill/>
        </p:spPr>
        <p:txBody>
          <a:bodyPr wrap="none" rtlCol="0">
            <a:spAutoFit/>
          </a:bodyPr>
          <a:lstStyle/>
          <a:p>
            <a:r>
              <a:rPr lang="en-US" sz="1400" dirty="0">
                <a:solidFill>
                  <a:srgbClr val="2E8538">
                    <a:alpha val="70000"/>
                  </a:srgbClr>
                </a:solidFill>
                <a:latin typeface="Arial"/>
                <a:cs typeface="Arial"/>
              </a:rPr>
              <a:t>Recognizing the Main Idea</a:t>
            </a:r>
          </a:p>
        </p:txBody>
      </p:sp>
      <p:sp>
        <p:nvSpPr>
          <p:cNvPr id="9" name="TextBox 8"/>
          <p:cNvSpPr txBox="1"/>
          <p:nvPr/>
        </p:nvSpPr>
        <p:spPr>
          <a:xfrm>
            <a:off x="2185710" y="330802"/>
            <a:ext cx="3854553"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2 Use the Topic to Lead You to the Main Idea</a:t>
            </a:r>
            <a:endParaRPr lang="en-US" sz="1400" dirty="0">
              <a:solidFill>
                <a:srgbClr val="3D65B1">
                  <a:alpha val="70000"/>
                </a:srgbClr>
              </a:solidFill>
              <a:latin typeface="Arial"/>
              <a:cs typeface="Arial"/>
            </a:endParaRPr>
          </a:p>
        </p:txBody>
      </p:sp>
      <p:sp>
        <p:nvSpPr>
          <p:cNvPr id="25" name="Rectangle 3"/>
          <p:cNvSpPr>
            <a:spLocks noChangeArrowheads="1"/>
          </p:cNvSpPr>
          <p:nvPr/>
        </p:nvSpPr>
        <p:spPr bwMode="auto">
          <a:xfrm>
            <a:off x="693367" y="1125374"/>
            <a:ext cx="7924800" cy="8309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spcBef>
                <a:spcPct val="20000"/>
              </a:spcBef>
            </a:pPr>
            <a:r>
              <a:rPr lang="en-US" sz="2400" dirty="0">
                <a:solidFill>
                  <a:srgbClr val="000000"/>
                </a:solidFill>
                <a:latin typeface="Times New Roman"/>
                <a:cs typeface="Times New Roman"/>
              </a:rPr>
              <a:t>The next step after finding the topic is to decide what </a:t>
            </a:r>
          </a:p>
          <a:p>
            <a:r>
              <a:rPr lang="en-US" sz="2400" dirty="0">
                <a:solidFill>
                  <a:srgbClr val="8B3B85"/>
                </a:solidFill>
                <a:latin typeface="Times New Roman"/>
                <a:cs typeface="Times New Roman"/>
              </a:rPr>
              <a:t>main point </a:t>
            </a:r>
            <a:r>
              <a:rPr lang="en-US" sz="2400" dirty="0">
                <a:solidFill>
                  <a:srgbClr val="000000"/>
                </a:solidFill>
                <a:latin typeface="Times New Roman"/>
                <a:cs typeface="Times New Roman"/>
              </a:rPr>
              <a:t>the author is making about the topic.</a:t>
            </a:r>
            <a:endParaRPr lang="en-US" sz="2400" dirty="0">
              <a:latin typeface="Times New Roman"/>
              <a:cs typeface="Times New Roman"/>
            </a:endParaRPr>
          </a:p>
        </p:txBody>
      </p:sp>
      <p:sp>
        <p:nvSpPr>
          <p:cNvPr id="10"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190438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28163" y="340847"/>
            <a:ext cx="2030874" cy="307777"/>
          </a:xfrm>
          <a:prstGeom prst="rect">
            <a:avLst/>
          </a:prstGeom>
          <a:noFill/>
        </p:spPr>
        <p:txBody>
          <a:bodyPr wrap="none" rtlCol="0">
            <a:spAutoFit/>
          </a:bodyPr>
          <a:lstStyle/>
          <a:p>
            <a:r>
              <a:rPr lang="en-US" sz="1400" dirty="0" smtClean="0">
                <a:solidFill>
                  <a:srgbClr val="2E8538"/>
                </a:solidFill>
                <a:latin typeface="Arial"/>
                <a:cs typeface="Arial"/>
              </a:rPr>
              <a:t>What Is the Main Idea?</a:t>
            </a:r>
            <a:endParaRPr lang="en-US" sz="1400" dirty="0">
              <a:solidFill>
                <a:srgbClr val="2E8538"/>
              </a:solidFill>
              <a:latin typeface="Arial"/>
              <a:cs typeface="Arial"/>
            </a:endParaRPr>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10" name="TextBox 9"/>
          <p:cNvSpPr txBox="1"/>
          <p:nvPr/>
        </p:nvSpPr>
        <p:spPr>
          <a:xfrm>
            <a:off x="1078525" y="1080365"/>
            <a:ext cx="7131899" cy="1200328"/>
          </a:xfrm>
          <a:prstGeom prst="rect">
            <a:avLst/>
          </a:prstGeom>
          <a:noFill/>
        </p:spPr>
        <p:txBody>
          <a:bodyPr wrap="square" rtlCol="0">
            <a:spAutoFit/>
          </a:bodyPr>
          <a:lstStyle/>
          <a:p>
            <a:pPr>
              <a:tabLst>
                <a:tab pos="4171950" algn="l"/>
              </a:tabLst>
            </a:pPr>
            <a:r>
              <a:rPr lang="en-US" sz="2400" dirty="0">
                <a:solidFill>
                  <a:srgbClr val="000000"/>
                </a:solidFill>
                <a:latin typeface="Times New Roman"/>
                <a:cs typeface="Times New Roman"/>
              </a:rPr>
              <a:t>Sometimes a </a:t>
            </a:r>
            <a:r>
              <a:rPr lang="en-US" sz="2400" dirty="0">
                <a:solidFill>
                  <a:srgbClr val="8B3B85"/>
                </a:solidFill>
                <a:latin typeface="Times New Roman"/>
                <a:cs typeface="Times New Roman"/>
              </a:rPr>
              <a:t>main idea </a:t>
            </a:r>
            <a:r>
              <a:rPr lang="en-US" sz="2400" dirty="0">
                <a:solidFill>
                  <a:srgbClr val="000000"/>
                </a:solidFill>
                <a:latin typeface="Times New Roman"/>
                <a:cs typeface="Times New Roman"/>
              </a:rPr>
              <a:t>is immediately clear, as in the </a:t>
            </a:r>
            <a:r>
              <a:rPr lang="en-US" sz="2400" dirty="0" smtClean="0">
                <a:solidFill>
                  <a:srgbClr val="000000"/>
                </a:solidFill>
                <a:latin typeface="Times New Roman"/>
                <a:cs typeface="Times New Roman"/>
              </a:rPr>
              <a:t>cartoon below. </a:t>
            </a:r>
            <a:r>
              <a:rPr lang="en-US" sz="2400" dirty="0">
                <a:solidFill>
                  <a:srgbClr val="000000"/>
                </a:solidFill>
                <a:latin typeface="Times New Roman"/>
                <a:cs typeface="Times New Roman"/>
              </a:rPr>
              <a:t>What would you say is the speaker’s point in the cartoon?</a:t>
            </a:r>
            <a:endParaRPr lang="en-US" sz="2400" dirty="0">
              <a:latin typeface="Times New Roman"/>
              <a:cs typeface="Times New Roman"/>
            </a:endParaRPr>
          </a:p>
        </p:txBody>
      </p:sp>
      <p:sp>
        <p:nvSpPr>
          <p:cNvPr id="11" name="TextBox 10"/>
          <p:cNvSpPr txBox="1"/>
          <p:nvPr/>
        </p:nvSpPr>
        <p:spPr>
          <a:xfrm>
            <a:off x="5963413" y="3034771"/>
            <a:ext cx="2926587" cy="1200328"/>
          </a:xfrm>
          <a:prstGeom prst="rect">
            <a:avLst/>
          </a:prstGeom>
          <a:noFill/>
        </p:spPr>
        <p:txBody>
          <a:bodyPr wrap="square" rtlCol="0">
            <a:spAutoFit/>
          </a:bodyPr>
          <a:lstStyle/>
          <a:p>
            <a:r>
              <a:rPr lang="en-US" sz="2400" dirty="0">
                <a:solidFill>
                  <a:srgbClr val="000000"/>
                </a:solidFill>
                <a:latin typeface="Times New Roman"/>
                <a:cs typeface="Times New Roman"/>
              </a:rPr>
              <a:t>The </a:t>
            </a:r>
            <a:r>
              <a:rPr lang="en-US" sz="2400" dirty="0" smtClean="0">
                <a:latin typeface="Times New Roman"/>
                <a:cs typeface="Times New Roman"/>
              </a:rPr>
              <a:t>point </a:t>
            </a:r>
            <a:r>
              <a:rPr lang="en-US" sz="2400" dirty="0" smtClean="0">
                <a:solidFill>
                  <a:srgbClr val="000000"/>
                </a:solidFill>
                <a:latin typeface="Times New Roman"/>
                <a:cs typeface="Times New Roman"/>
              </a:rPr>
              <a:t>is </a:t>
            </a:r>
            <a:r>
              <a:rPr lang="en-US" sz="2400" dirty="0">
                <a:solidFill>
                  <a:srgbClr val="000000"/>
                </a:solidFill>
                <a:latin typeface="Times New Roman"/>
                <a:cs typeface="Times New Roman"/>
              </a:rPr>
              <a:t>that the man on the couch has problems. </a:t>
            </a:r>
            <a:endParaRPr lang="en-US" sz="2400" dirty="0">
              <a:latin typeface="Times New Roman"/>
              <a:cs typeface="Times New Roman"/>
            </a:endParaRPr>
          </a:p>
        </p:txBody>
      </p:sp>
      <p:sp>
        <p:nvSpPr>
          <p:cNvPr id="15" name="TextBox 14"/>
          <p:cNvSpPr txBox="1"/>
          <p:nvPr/>
        </p:nvSpPr>
        <p:spPr>
          <a:xfrm>
            <a:off x="5964229" y="4112402"/>
            <a:ext cx="3191256" cy="1569660"/>
          </a:xfrm>
          <a:prstGeom prst="rect">
            <a:avLst/>
          </a:prstGeom>
          <a:noFill/>
        </p:spPr>
        <p:txBody>
          <a:bodyPr wrap="square" rtlCol="0">
            <a:spAutoFit/>
          </a:bodyPr>
          <a:lstStyle/>
          <a:p>
            <a:r>
              <a:rPr lang="en-US" sz="2400" dirty="0" smtClean="0">
                <a:solidFill>
                  <a:srgbClr val="000000"/>
                </a:solidFill>
                <a:latin typeface="Times New Roman"/>
                <a:cs typeface="Times New Roman"/>
              </a:rPr>
              <a:t>The point is supported by his statements about his job, wife, friends, and dog.</a:t>
            </a:r>
            <a:endParaRPr lang="en-US" sz="2400" dirty="0">
              <a:latin typeface="Times New Roman"/>
              <a:cs typeface="Times New Roman"/>
            </a:endParaRPr>
          </a:p>
        </p:txBody>
      </p:sp>
      <p:grpSp>
        <p:nvGrpSpPr>
          <p:cNvPr id="34" name="Group 33"/>
          <p:cNvGrpSpPr/>
          <p:nvPr/>
        </p:nvGrpSpPr>
        <p:grpSpPr>
          <a:xfrm>
            <a:off x="310806" y="2472665"/>
            <a:ext cx="5579219" cy="3904488"/>
            <a:chOff x="310806" y="2472665"/>
            <a:chExt cx="5579219" cy="3904488"/>
          </a:xfrm>
        </p:grpSpPr>
        <p:sp>
          <p:nvSpPr>
            <p:cNvPr id="33" name="Rectangle 32"/>
            <p:cNvSpPr>
              <a:spLocks/>
            </p:cNvSpPr>
            <p:nvPr/>
          </p:nvSpPr>
          <p:spPr>
            <a:xfrm>
              <a:off x="310806" y="2472665"/>
              <a:ext cx="5579219" cy="3904488"/>
            </a:xfrm>
            <a:prstGeom prst="rect">
              <a:avLst/>
            </a:prstGeom>
            <a:solidFill>
              <a:srgbClr val="FDEBCE"/>
            </a:solidFill>
            <a:ln>
              <a:solidFill>
                <a:srgbClr val="2D4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521206" y="2752344"/>
              <a:ext cx="5175504" cy="3420820"/>
              <a:chOff x="521208" y="2752344"/>
              <a:chExt cx="5008033" cy="3310128"/>
            </a:xfrm>
          </p:grpSpPr>
          <p:pic>
            <p:nvPicPr>
              <p:cNvPr id="32" name="Picture 16" descr="4052_fixed A5 p 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208" y="2752344"/>
                <a:ext cx="5008033" cy="3310128"/>
              </a:xfrm>
              <a:prstGeom prst="rect">
                <a:avLst/>
              </a:prstGeom>
              <a:noFill/>
              <a:ln w="15875">
                <a:solidFill>
                  <a:srgbClr val="8B3B85"/>
                </a:solidFill>
                <a:miter lim="800000"/>
                <a:headEnd/>
                <a:tailEnd/>
              </a:ln>
              <a:extLst>
                <a:ext uri="{909E8E84-426E-40dd-AFC4-6F175D3DCCD1}">
                  <a14:hiddenFill xmlns:a14="http://schemas.microsoft.com/office/drawing/2010/main" xmlns="">
                    <a:solidFill>
                      <a:srgbClr val="FFFFFF"/>
                    </a:solidFill>
                  </a14:hiddenFill>
                </a:ext>
              </a:extLst>
            </p:spPr>
          </p:pic>
          <p:pic>
            <p:nvPicPr>
              <p:cNvPr id="5" name="Picture 4" descr="ch 2 p 55 ca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192" y="5490978"/>
                <a:ext cx="4915286" cy="475488"/>
              </a:xfrm>
              <a:prstGeom prst="rect">
                <a:avLst/>
              </a:prstGeom>
            </p:spPr>
          </p:pic>
        </p:grpSp>
      </p:grpSp>
      <p:cxnSp>
        <p:nvCxnSpPr>
          <p:cNvPr id="35" name="Straight Connector 34"/>
          <p:cNvCxnSpPr/>
          <p:nvPr/>
        </p:nvCxnSpPr>
        <p:spPr>
          <a:xfrm>
            <a:off x="687731" y="5807958"/>
            <a:ext cx="1325880" cy="0"/>
          </a:xfrm>
          <a:prstGeom prst="line">
            <a:avLst/>
          </a:prstGeom>
          <a:ln>
            <a:solidFill>
              <a:srgbClr val="8B3B85"/>
            </a:solidFill>
          </a:ln>
          <a:effectLst/>
        </p:spPr>
        <p:style>
          <a:lnRef idx="2">
            <a:schemeClr val="accent1"/>
          </a:lnRef>
          <a:fillRef idx="0">
            <a:schemeClr val="accent1"/>
          </a:fillRef>
          <a:effectRef idx="1">
            <a:schemeClr val="accent1"/>
          </a:effectRef>
          <a:fontRef idx="minor">
            <a:schemeClr val="tx1"/>
          </a:fontRef>
        </p:style>
      </p:cxnSp>
      <p:sp>
        <p:nvSpPr>
          <p:cNvPr id="36" name="Down Arrow Callout 35"/>
          <p:cNvSpPr/>
          <p:nvPr/>
        </p:nvSpPr>
        <p:spPr>
          <a:xfrm>
            <a:off x="740487" y="5249017"/>
            <a:ext cx="856533" cy="351032"/>
          </a:xfrm>
          <a:prstGeom prst="downArrowCallout">
            <a:avLst/>
          </a:prstGeom>
          <a:solidFill>
            <a:schemeClr val="bg1"/>
          </a:solidFill>
          <a:ln>
            <a:solidFill>
              <a:srgbClr val="8B3B8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974391"/>
              </a:solidFill>
            </a:endParaRPr>
          </a:p>
        </p:txBody>
      </p:sp>
      <p:sp>
        <p:nvSpPr>
          <p:cNvPr id="37" name="TextBox 36"/>
          <p:cNvSpPr txBox="1"/>
          <p:nvPr/>
        </p:nvSpPr>
        <p:spPr>
          <a:xfrm>
            <a:off x="768094" y="5223981"/>
            <a:ext cx="804277" cy="276999"/>
          </a:xfrm>
          <a:prstGeom prst="rect">
            <a:avLst/>
          </a:prstGeom>
          <a:noFill/>
          <a:ln>
            <a:noFill/>
          </a:ln>
        </p:spPr>
        <p:txBody>
          <a:bodyPr wrap="none" rtlCol="0">
            <a:spAutoFit/>
          </a:bodyPr>
          <a:lstStyle/>
          <a:p>
            <a:r>
              <a:rPr lang="en-US" sz="1200" dirty="0" smtClean="0">
                <a:solidFill>
                  <a:srgbClr val="8B3B85"/>
                </a:solidFill>
                <a:latin typeface="Times New Roman"/>
                <a:cs typeface="Times New Roman"/>
              </a:rPr>
              <a:t>Main idea</a:t>
            </a:r>
            <a:endParaRPr lang="en-US" sz="1200" dirty="0">
              <a:solidFill>
                <a:srgbClr val="8B3B85"/>
              </a:solidFill>
              <a:latin typeface="Times New Roman"/>
              <a:cs typeface="Times New Roman"/>
            </a:endParaRPr>
          </a:p>
        </p:txBody>
      </p:sp>
      <p:cxnSp>
        <p:nvCxnSpPr>
          <p:cNvPr id="38" name="Straight Connector 37"/>
          <p:cNvCxnSpPr/>
          <p:nvPr/>
        </p:nvCxnSpPr>
        <p:spPr>
          <a:xfrm>
            <a:off x="2085072" y="5807958"/>
            <a:ext cx="914400"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39" name="Down Arrow Callout 38"/>
          <p:cNvSpPr/>
          <p:nvPr/>
        </p:nvSpPr>
        <p:spPr>
          <a:xfrm>
            <a:off x="2225869" y="5209927"/>
            <a:ext cx="228428" cy="369675"/>
          </a:xfrm>
          <a:prstGeom prst="downArrowCallout">
            <a:avLst/>
          </a:prstGeom>
          <a:solidFill>
            <a:srgbClr val="FFFF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p:cNvSpPr txBox="1"/>
          <p:nvPr/>
        </p:nvSpPr>
        <p:spPr>
          <a:xfrm>
            <a:off x="2207595" y="5192120"/>
            <a:ext cx="261610" cy="276999"/>
          </a:xfrm>
          <a:prstGeom prst="rect">
            <a:avLst/>
          </a:prstGeom>
          <a:noFill/>
          <a:ln>
            <a:noFill/>
          </a:ln>
        </p:spPr>
        <p:txBody>
          <a:bodyPr wrap="none" rtlCol="0">
            <a:spAutoFit/>
          </a:bodyPr>
          <a:lstStyle/>
          <a:p>
            <a:r>
              <a:rPr lang="en-US" sz="1200" dirty="0" smtClean="0">
                <a:solidFill>
                  <a:srgbClr val="0000FF"/>
                </a:solidFill>
                <a:latin typeface="Times New Roman"/>
                <a:cs typeface="Times New Roman"/>
              </a:rPr>
              <a:t>1</a:t>
            </a:r>
            <a:endParaRPr lang="en-US" sz="1200" dirty="0">
              <a:solidFill>
                <a:srgbClr val="0000FF"/>
              </a:solidFill>
              <a:latin typeface="Times New Roman"/>
              <a:cs typeface="Times New Roman"/>
            </a:endParaRPr>
          </a:p>
        </p:txBody>
      </p:sp>
      <p:sp>
        <p:nvSpPr>
          <p:cNvPr id="41" name="Down Arrow Callout 40"/>
          <p:cNvSpPr/>
          <p:nvPr/>
        </p:nvSpPr>
        <p:spPr>
          <a:xfrm>
            <a:off x="3483169" y="5216277"/>
            <a:ext cx="228428" cy="369675"/>
          </a:xfrm>
          <a:prstGeom prst="downArrowCallout">
            <a:avLst/>
          </a:prstGeom>
          <a:solidFill>
            <a:srgbClr val="FFFF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Box 41"/>
          <p:cNvSpPr txBox="1"/>
          <p:nvPr/>
        </p:nvSpPr>
        <p:spPr>
          <a:xfrm>
            <a:off x="3464895" y="5193792"/>
            <a:ext cx="261610" cy="276999"/>
          </a:xfrm>
          <a:prstGeom prst="rect">
            <a:avLst/>
          </a:prstGeom>
          <a:noFill/>
          <a:ln>
            <a:noFill/>
          </a:ln>
        </p:spPr>
        <p:txBody>
          <a:bodyPr wrap="none" rtlCol="0">
            <a:spAutoFit/>
          </a:bodyPr>
          <a:lstStyle/>
          <a:p>
            <a:r>
              <a:rPr lang="en-US" sz="1200" dirty="0">
                <a:solidFill>
                  <a:srgbClr val="0000FF"/>
                </a:solidFill>
                <a:latin typeface="Times New Roman"/>
                <a:cs typeface="Times New Roman"/>
              </a:rPr>
              <a:t>2</a:t>
            </a:r>
          </a:p>
        </p:txBody>
      </p:sp>
      <p:cxnSp>
        <p:nvCxnSpPr>
          <p:cNvPr id="43" name="Straight Connector 42"/>
          <p:cNvCxnSpPr/>
          <p:nvPr/>
        </p:nvCxnSpPr>
        <p:spPr>
          <a:xfrm>
            <a:off x="3093928" y="5810783"/>
            <a:ext cx="1188720"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44" name="Down Arrow Callout 43"/>
          <p:cNvSpPr/>
          <p:nvPr/>
        </p:nvSpPr>
        <p:spPr>
          <a:xfrm>
            <a:off x="4689669" y="5216277"/>
            <a:ext cx="228428" cy="369675"/>
          </a:xfrm>
          <a:prstGeom prst="downArrowCallout">
            <a:avLst/>
          </a:prstGeom>
          <a:solidFill>
            <a:srgbClr val="FFFF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TextBox 44"/>
          <p:cNvSpPr txBox="1"/>
          <p:nvPr/>
        </p:nvSpPr>
        <p:spPr>
          <a:xfrm>
            <a:off x="4671395" y="5193792"/>
            <a:ext cx="261610" cy="276999"/>
          </a:xfrm>
          <a:prstGeom prst="rect">
            <a:avLst/>
          </a:prstGeom>
          <a:noFill/>
          <a:ln>
            <a:noFill/>
          </a:ln>
        </p:spPr>
        <p:txBody>
          <a:bodyPr wrap="none" rtlCol="0">
            <a:spAutoFit/>
          </a:bodyPr>
          <a:lstStyle/>
          <a:p>
            <a:r>
              <a:rPr lang="en-US" sz="1200" dirty="0">
                <a:solidFill>
                  <a:srgbClr val="0000FF"/>
                </a:solidFill>
                <a:latin typeface="Times New Roman"/>
                <a:cs typeface="Times New Roman"/>
              </a:rPr>
              <a:t>3</a:t>
            </a:r>
          </a:p>
        </p:txBody>
      </p:sp>
      <p:cxnSp>
        <p:nvCxnSpPr>
          <p:cNvPr id="46" name="Straight Connector 45"/>
          <p:cNvCxnSpPr/>
          <p:nvPr/>
        </p:nvCxnSpPr>
        <p:spPr>
          <a:xfrm>
            <a:off x="4342444" y="5804048"/>
            <a:ext cx="1261872"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47" name="Down Arrow Callout 46"/>
          <p:cNvSpPr/>
          <p:nvPr/>
        </p:nvSpPr>
        <p:spPr>
          <a:xfrm flipV="1">
            <a:off x="3206535" y="6053872"/>
            <a:ext cx="228428" cy="369675"/>
          </a:xfrm>
          <a:prstGeom prst="downArrowCallout">
            <a:avLst/>
          </a:prstGeom>
          <a:solidFill>
            <a:srgbClr val="FFFF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TextBox 47"/>
          <p:cNvSpPr txBox="1"/>
          <p:nvPr/>
        </p:nvSpPr>
        <p:spPr>
          <a:xfrm>
            <a:off x="3197398" y="6154833"/>
            <a:ext cx="261610" cy="276999"/>
          </a:xfrm>
          <a:prstGeom prst="rect">
            <a:avLst/>
          </a:prstGeom>
          <a:noFill/>
          <a:ln>
            <a:noFill/>
          </a:ln>
        </p:spPr>
        <p:txBody>
          <a:bodyPr wrap="none" rtlCol="0">
            <a:spAutoFit/>
          </a:bodyPr>
          <a:lstStyle/>
          <a:p>
            <a:r>
              <a:rPr lang="en-US" sz="1200" dirty="0">
                <a:solidFill>
                  <a:srgbClr val="0000FF"/>
                </a:solidFill>
                <a:latin typeface="Times New Roman"/>
                <a:cs typeface="Times New Roman"/>
              </a:rPr>
              <a:t>4</a:t>
            </a:r>
          </a:p>
        </p:txBody>
      </p:sp>
      <p:cxnSp>
        <p:nvCxnSpPr>
          <p:cNvPr id="49" name="Straight Connector 48"/>
          <p:cNvCxnSpPr/>
          <p:nvPr/>
        </p:nvCxnSpPr>
        <p:spPr>
          <a:xfrm>
            <a:off x="2781735" y="6022240"/>
            <a:ext cx="2651760"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658469" y="6022240"/>
            <a:ext cx="1627632"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30"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244820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up)">
                                      <p:cBhvr>
                                        <p:cTn id="17" dur="1000"/>
                                        <p:tgtEl>
                                          <p:spTgt spid="37"/>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1000"/>
                                        <p:tgtEl>
                                          <p:spTgt spid="36"/>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1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up)">
                                      <p:cBhvr>
                                        <p:cTn id="34" dur="1000"/>
                                        <p:tgtEl>
                                          <p:spTgt spid="39"/>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up)">
                                      <p:cBhvr>
                                        <p:cTn id="37" dur="1000"/>
                                        <p:tgtEl>
                                          <p:spTgt spid="40"/>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left)">
                                      <p:cBhvr>
                                        <p:cTn id="41" dur="1000"/>
                                        <p:tgtEl>
                                          <p:spTgt spid="38"/>
                                        </p:tgtEl>
                                      </p:cBhvr>
                                    </p:animEffect>
                                  </p:childTnLst>
                                </p:cTn>
                              </p:par>
                            </p:childTnLst>
                          </p:cTn>
                        </p:par>
                        <p:par>
                          <p:cTn id="42" fill="hold">
                            <p:stCondLst>
                              <p:cond delay="2000"/>
                            </p:stCondLst>
                            <p:childTnLst>
                              <p:par>
                                <p:cTn id="43" presetID="22" presetClass="entr" presetSubtype="1"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up)">
                                      <p:cBhvr>
                                        <p:cTn id="45" dur="1000"/>
                                        <p:tgtEl>
                                          <p:spTgt spid="41"/>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wipe(up)">
                                      <p:cBhvr>
                                        <p:cTn id="48" dur="1000"/>
                                        <p:tgtEl>
                                          <p:spTgt spid="42"/>
                                        </p:tgtEl>
                                      </p:cBhvr>
                                    </p:animEffect>
                                  </p:childTnLst>
                                </p:cTn>
                              </p:par>
                            </p:childTnLst>
                          </p:cTn>
                        </p:par>
                        <p:par>
                          <p:cTn id="49" fill="hold">
                            <p:stCondLst>
                              <p:cond delay="3000"/>
                            </p:stCondLst>
                            <p:childTnLst>
                              <p:par>
                                <p:cTn id="50" presetID="22" presetClass="entr" presetSubtype="8"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1000"/>
                                        <p:tgtEl>
                                          <p:spTgt spid="43"/>
                                        </p:tgtEl>
                                      </p:cBhvr>
                                    </p:animEffect>
                                  </p:childTnLst>
                                </p:cTn>
                              </p:par>
                            </p:childTnLst>
                          </p:cTn>
                        </p:par>
                        <p:par>
                          <p:cTn id="53" fill="hold">
                            <p:stCondLst>
                              <p:cond delay="4000"/>
                            </p:stCondLst>
                            <p:childTnLst>
                              <p:par>
                                <p:cTn id="54" presetID="22" presetClass="entr" presetSubtype="1"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up)">
                                      <p:cBhvr>
                                        <p:cTn id="56" dur="1000"/>
                                        <p:tgtEl>
                                          <p:spTgt spid="44"/>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up)">
                                      <p:cBhvr>
                                        <p:cTn id="59" dur="1000"/>
                                        <p:tgtEl>
                                          <p:spTgt spid="45"/>
                                        </p:tgtEl>
                                      </p:cBhvr>
                                    </p:animEffect>
                                  </p:childTnLst>
                                </p:cTn>
                              </p:par>
                            </p:childTnLst>
                          </p:cTn>
                        </p:par>
                        <p:par>
                          <p:cTn id="60" fill="hold">
                            <p:stCondLst>
                              <p:cond delay="5000"/>
                            </p:stCondLst>
                            <p:childTnLst>
                              <p:par>
                                <p:cTn id="61" presetID="22" presetClass="entr" presetSubtype="8" fill="hold"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left)">
                                      <p:cBhvr>
                                        <p:cTn id="63" dur="1500"/>
                                        <p:tgtEl>
                                          <p:spTgt spid="46"/>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left)">
                                      <p:cBhvr>
                                        <p:cTn id="67" dur="1500"/>
                                        <p:tgtEl>
                                          <p:spTgt spid="50"/>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down)">
                                      <p:cBhvr>
                                        <p:cTn id="71" dur="1000"/>
                                        <p:tgtEl>
                                          <p:spTgt spid="47"/>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wipe(down)">
                                      <p:cBhvr>
                                        <p:cTn id="74" dur="1000"/>
                                        <p:tgtEl>
                                          <p:spTgt spid="48"/>
                                        </p:tgtEl>
                                      </p:cBhvr>
                                    </p:animEffect>
                                  </p:childTnLst>
                                </p:cTn>
                              </p:par>
                            </p:childTnLst>
                          </p:cTn>
                        </p:par>
                        <p:par>
                          <p:cTn id="75" fill="hold">
                            <p:stCondLst>
                              <p:cond delay="9000"/>
                            </p:stCondLst>
                            <p:childTnLst>
                              <p:par>
                                <p:cTn id="76" presetID="22" presetClass="entr" presetSubtype="8" fill="hold"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wipe(left)">
                                      <p:cBhvr>
                                        <p:cTn id="78"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P spid="36" grpId="0" animBg="1"/>
      <p:bldP spid="37" grpId="0"/>
      <p:bldP spid="39" grpId="0" animBg="1"/>
      <p:bldP spid="40" grpId="0"/>
      <p:bldP spid="41" grpId="0" animBg="1"/>
      <p:bldP spid="42" grpId="0"/>
      <p:bldP spid="44" grpId="0" animBg="1"/>
      <p:bldP spid="45" grpId="0"/>
      <p:bldP spid="47" grpId="0" animBg="1"/>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23" name="Rectangle 22"/>
          <p:cNvSpPr>
            <a:spLocks noChangeArrowheads="1"/>
          </p:cNvSpPr>
          <p:nvPr/>
        </p:nvSpPr>
        <p:spPr bwMode="auto">
          <a:xfrm>
            <a:off x="479610" y="2194560"/>
            <a:ext cx="8266176" cy="2739211"/>
          </a:xfrm>
          <a:prstGeom prst="rect">
            <a:avLst/>
          </a:prstGeom>
          <a:solidFill>
            <a:srgbClr val="FDEBCE">
              <a:alpha val="40000"/>
            </a:srgbClr>
          </a:solidFill>
          <a:ln w="9525">
            <a:solidFill>
              <a:srgbClr val="3D65B1"/>
            </a:solidFill>
            <a:miter lim="800000"/>
            <a:headEnd/>
            <a:tailEnd/>
          </a:ln>
        </p:spPr>
        <p:txBody>
          <a:bodyPr lIns="274320" tIns="137160" rIns="274320" bIns="137160">
            <a:spAutoFit/>
          </a:bodyPr>
          <a:lstStyle/>
          <a:p>
            <a:pPr>
              <a:tabLst>
                <a:tab pos="452438" algn="l"/>
              </a:tabLst>
            </a:pPr>
            <a:r>
              <a:rPr lang="en-US" sz="1600" dirty="0">
                <a:solidFill>
                  <a:srgbClr val="000000"/>
                </a:solidFill>
                <a:latin typeface="Times New Roman"/>
                <a:cs typeface="Times New Roman"/>
              </a:rPr>
              <a:t>	Many people feel that violence on television is harmless entertainment. However, we now know that TV violence does affect people in negative ways. One study showed that frequent TV watchers are more fearful and suspicious of others. They try to protect </a:t>
            </a:r>
          </a:p>
          <a:p>
            <a:pPr>
              <a:tabLst>
                <a:tab pos="452438" algn="l"/>
              </a:tabLst>
            </a:pPr>
            <a:r>
              <a:rPr lang="en-US" sz="1600" dirty="0">
                <a:solidFill>
                  <a:srgbClr val="000000"/>
                </a:solidFill>
                <a:latin typeface="Times New Roman"/>
                <a:cs typeface="Times New Roman"/>
              </a:rPr>
              <a:t>themselves from the outside world with extra locks on the doors, alarm systems, guard dogs, and guns. In addition, that same study showed that heavy TV watchers are less upset about real-life violence than non-TV watchers. It seems that the constant violence they see on TV makes them less sensitive to the real thing. Another study, of a group of children, found that TV violence increases aggressive behavior. Children who watched violent shows were more willing to hurt another child in games where they were given a choice between helping and hurting. They were also more likely to select toy weapons over other kinds of playthings.</a:t>
            </a:r>
          </a:p>
        </p:txBody>
      </p:sp>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7" name="TextBox 6"/>
          <p:cNvSpPr txBox="1"/>
          <p:nvPr/>
        </p:nvSpPr>
        <p:spPr>
          <a:xfrm>
            <a:off x="28163" y="329898"/>
            <a:ext cx="2310523" cy="307777"/>
          </a:xfrm>
          <a:prstGeom prst="rect">
            <a:avLst/>
          </a:prstGeom>
          <a:noFill/>
        </p:spPr>
        <p:txBody>
          <a:bodyPr wrap="none" rtlCol="0">
            <a:spAutoFit/>
          </a:bodyPr>
          <a:lstStyle/>
          <a:p>
            <a:r>
              <a:rPr lang="en-US" sz="1400" dirty="0">
                <a:solidFill>
                  <a:srgbClr val="2E8538">
                    <a:alpha val="70000"/>
                  </a:srgbClr>
                </a:solidFill>
                <a:latin typeface="Arial"/>
                <a:cs typeface="Arial"/>
              </a:rPr>
              <a:t>Recognizing the Main Idea</a:t>
            </a:r>
          </a:p>
        </p:txBody>
      </p:sp>
      <p:sp>
        <p:nvSpPr>
          <p:cNvPr id="9" name="TextBox 8"/>
          <p:cNvSpPr txBox="1"/>
          <p:nvPr/>
        </p:nvSpPr>
        <p:spPr>
          <a:xfrm>
            <a:off x="2185710" y="330802"/>
            <a:ext cx="3854553"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2 Use the Topic to Lead You to the Main Idea</a:t>
            </a:r>
            <a:endParaRPr lang="en-US" sz="1400" dirty="0">
              <a:solidFill>
                <a:srgbClr val="3D65B1">
                  <a:alpha val="70000"/>
                </a:srgbClr>
              </a:solidFill>
              <a:latin typeface="Arial"/>
              <a:cs typeface="Arial"/>
            </a:endParaRPr>
          </a:p>
        </p:txBody>
      </p:sp>
      <p:cxnSp>
        <p:nvCxnSpPr>
          <p:cNvPr id="10" name="Straight Connector 9"/>
          <p:cNvCxnSpPr/>
          <p:nvPr/>
        </p:nvCxnSpPr>
        <p:spPr>
          <a:xfrm>
            <a:off x="7084895" y="2589987"/>
            <a:ext cx="1051560" cy="0"/>
          </a:xfrm>
          <a:prstGeom prst="line">
            <a:avLst/>
          </a:prstGeom>
          <a:ln w="31750">
            <a:solidFill>
              <a:srgbClr val="8B3B85"/>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62611" y="2841779"/>
            <a:ext cx="5212080" cy="0"/>
          </a:xfrm>
          <a:prstGeom prst="line">
            <a:avLst/>
          </a:prstGeom>
          <a:ln w="31750">
            <a:solidFill>
              <a:srgbClr val="8B3B85"/>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22960" y="927408"/>
            <a:ext cx="7498080" cy="830997"/>
          </a:xfrm>
          <a:prstGeom prst="rect">
            <a:avLst/>
          </a:prstGeom>
          <a:noFill/>
        </p:spPr>
        <p:txBody>
          <a:bodyPr wrap="square" rtlCol="0">
            <a:spAutoFit/>
          </a:bodyPr>
          <a:lstStyle/>
          <a:p>
            <a:r>
              <a:rPr lang="en-US" sz="2400" dirty="0">
                <a:solidFill>
                  <a:srgbClr val="000000"/>
                </a:solidFill>
                <a:latin typeface="Times New Roman"/>
                <a:cs typeface="Times New Roman"/>
              </a:rPr>
              <a:t>Authors often present their main idea in a single sentence.</a:t>
            </a:r>
            <a:endParaRPr lang="en-US" sz="2400" dirty="0">
              <a:latin typeface="Times New Roman"/>
              <a:cs typeface="Times New Roman"/>
            </a:endParaRPr>
          </a:p>
        </p:txBody>
      </p:sp>
      <p:sp>
        <p:nvSpPr>
          <p:cNvPr id="13" name="TextBox 12"/>
          <p:cNvSpPr txBox="1"/>
          <p:nvPr/>
        </p:nvSpPr>
        <p:spPr>
          <a:xfrm>
            <a:off x="822960" y="1278641"/>
            <a:ext cx="7131899" cy="830997"/>
          </a:xfrm>
          <a:prstGeom prst="rect">
            <a:avLst/>
          </a:prstGeom>
          <a:noFill/>
        </p:spPr>
        <p:txBody>
          <a:bodyPr wrap="square" rtlCol="0">
            <a:spAutoFit/>
          </a:bodyPr>
          <a:lstStyle/>
          <a:p>
            <a:r>
              <a:rPr lang="en-US" sz="2400" dirty="0">
                <a:solidFill>
                  <a:srgbClr val="000000"/>
                </a:solidFill>
                <a:latin typeface="Times New Roman"/>
                <a:cs typeface="Times New Roman"/>
              </a:rPr>
              <a:t>This sentence is </a:t>
            </a:r>
            <a:r>
              <a:rPr lang="en-US" sz="2400" dirty="0" smtClean="0">
                <a:solidFill>
                  <a:srgbClr val="000000"/>
                </a:solidFill>
                <a:latin typeface="Times New Roman"/>
                <a:cs typeface="Times New Roman"/>
              </a:rPr>
              <a:t>known </a:t>
            </a:r>
            <a:r>
              <a:rPr lang="en-US" sz="2400" dirty="0">
                <a:solidFill>
                  <a:srgbClr val="000000"/>
                </a:solidFill>
                <a:latin typeface="Times New Roman"/>
                <a:cs typeface="Times New Roman"/>
              </a:rPr>
              <a:t>as the </a:t>
            </a:r>
            <a:r>
              <a:rPr lang="en-US" sz="2400" b="1" dirty="0">
                <a:solidFill>
                  <a:srgbClr val="8B3B85"/>
                </a:solidFill>
                <a:latin typeface="Times New Roman"/>
                <a:cs typeface="Times New Roman"/>
              </a:rPr>
              <a:t>main idea sentence </a:t>
            </a:r>
            <a:r>
              <a:rPr lang="en-US" sz="2400" dirty="0">
                <a:solidFill>
                  <a:srgbClr val="000000"/>
                </a:solidFill>
                <a:latin typeface="Times New Roman"/>
                <a:cs typeface="Times New Roman"/>
              </a:rPr>
              <a:t>or </a:t>
            </a:r>
          </a:p>
          <a:p>
            <a:r>
              <a:rPr lang="en-US" sz="2400" dirty="0">
                <a:solidFill>
                  <a:srgbClr val="000000"/>
                </a:solidFill>
                <a:latin typeface="Times New Roman"/>
                <a:cs typeface="Times New Roman"/>
              </a:rPr>
              <a:t>the </a:t>
            </a:r>
            <a:r>
              <a:rPr lang="en-US" sz="2400" b="1" dirty="0">
                <a:solidFill>
                  <a:srgbClr val="8B3B85"/>
                </a:solidFill>
                <a:latin typeface="Times New Roman"/>
                <a:cs typeface="Times New Roman"/>
              </a:rPr>
              <a:t>topic sentence</a:t>
            </a:r>
            <a:r>
              <a:rPr lang="en-US" sz="2400" dirty="0">
                <a:solidFill>
                  <a:srgbClr val="000000"/>
                </a:solidFill>
                <a:latin typeface="Times New Roman"/>
                <a:cs typeface="Times New Roman"/>
              </a:rPr>
              <a:t>.</a:t>
            </a:r>
            <a:endParaRPr lang="en-US" sz="2400" dirty="0">
              <a:latin typeface="Times New Roman"/>
              <a:cs typeface="Times New Roman"/>
            </a:endParaRPr>
          </a:p>
        </p:txBody>
      </p:sp>
      <p:sp>
        <p:nvSpPr>
          <p:cNvPr id="14" name="Curved Left Arrow 13"/>
          <p:cNvSpPr/>
          <p:nvPr/>
        </p:nvSpPr>
        <p:spPr>
          <a:xfrm rot="19442499">
            <a:off x="7381400" y="1100037"/>
            <a:ext cx="640080" cy="1316736"/>
          </a:xfrm>
          <a:prstGeom prst="curvedLeftArrow">
            <a:avLst/>
          </a:prstGeom>
          <a:solidFill>
            <a:srgbClr val="8B3B85"/>
          </a:solidFill>
          <a:ln>
            <a:solidFill>
              <a:srgbClr val="3D65B1"/>
            </a:solidFill>
          </a:ln>
          <a:effectLst>
            <a:outerShdw blurRad="40005" dist="22987" dir="5400000" algn="tl" rotWithShape="0">
              <a:srgbClr val="3D65B1">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135685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1000"/>
                                        <p:tgtEl>
                                          <p:spTgt spid="14"/>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7" name="TextBox 6"/>
          <p:cNvSpPr txBox="1"/>
          <p:nvPr/>
        </p:nvSpPr>
        <p:spPr>
          <a:xfrm>
            <a:off x="28163" y="329898"/>
            <a:ext cx="2310523" cy="307777"/>
          </a:xfrm>
          <a:prstGeom prst="rect">
            <a:avLst/>
          </a:prstGeom>
          <a:noFill/>
        </p:spPr>
        <p:txBody>
          <a:bodyPr wrap="none" rtlCol="0">
            <a:spAutoFit/>
          </a:bodyPr>
          <a:lstStyle/>
          <a:p>
            <a:r>
              <a:rPr lang="en-US" sz="1400" dirty="0">
                <a:solidFill>
                  <a:srgbClr val="2E8538">
                    <a:alpha val="70000"/>
                  </a:srgbClr>
                </a:solidFill>
                <a:latin typeface="Arial"/>
                <a:cs typeface="Arial"/>
              </a:rPr>
              <a:t>Recognizing the Main Idea</a:t>
            </a:r>
          </a:p>
        </p:txBody>
      </p:sp>
      <p:sp>
        <p:nvSpPr>
          <p:cNvPr id="9" name="TextBox 8"/>
          <p:cNvSpPr txBox="1"/>
          <p:nvPr/>
        </p:nvSpPr>
        <p:spPr>
          <a:xfrm>
            <a:off x="2185710" y="330802"/>
            <a:ext cx="3854553"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2 Use the Topic to Lead You to the Main Idea</a:t>
            </a:r>
            <a:endParaRPr lang="en-US" sz="1400" dirty="0">
              <a:solidFill>
                <a:srgbClr val="3D65B1">
                  <a:alpha val="70000"/>
                </a:srgbClr>
              </a:solidFill>
              <a:latin typeface="Arial"/>
              <a:cs typeface="Arial"/>
            </a:endParaRPr>
          </a:p>
        </p:txBody>
      </p:sp>
      <p:sp>
        <p:nvSpPr>
          <p:cNvPr id="10" name="Rectangle 3"/>
          <p:cNvSpPr>
            <a:spLocks noChangeArrowheads="1"/>
          </p:cNvSpPr>
          <p:nvPr/>
        </p:nvSpPr>
        <p:spPr bwMode="auto">
          <a:xfrm>
            <a:off x="685800" y="785784"/>
            <a:ext cx="7924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eaLnBrk="1" hangingPunct="1">
              <a:spcBef>
                <a:spcPct val="20000"/>
              </a:spcBef>
            </a:pPr>
            <a:r>
              <a:rPr lang="en-US" sz="2400" dirty="0" smtClean="0">
                <a:solidFill>
                  <a:srgbClr val="B41A2D"/>
                </a:solidFill>
              </a:rPr>
              <a:t>Read this paragraph and decide what the </a:t>
            </a:r>
            <a:r>
              <a:rPr lang="en-US" sz="2400" dirty="0" smtClean="0">
                <a:solidFill>
                  <a:srgbClr val="0000FF"/>
                </a:solidFill>
              </a:rPr>
              <a:t>topic </a:t>
            </a:r>
            <a:r>
              <a:rPr lang="en-US" sz="2400" dirty="0" smtClean="0">
                <a:solidFill>
                  <a:srgbClr val="B41A2D"/>
                </a:solidFill>
              </a:rPr>
              <a:t>is. </a:t>
            </a:r>
            <a:endParaRPr lang="en-US" sz="2400" dirty="0">
              <a:solidFill>
                <a:srgbClr val="B41A2D"/>
              </a:solidFill>
            </a:endParaRPr>
          </a:p>
        </p:txBody>
      </p:sp>
      <p:sp>
        <p:nvSpPr>
          <p:cNvPr id="11" name="Rectangle 13"/>
          <p:cNvSpPr>
            <a:spLocks noChangeArrowheads="1"/>
          </p:cNvSpPr>
          <p:nvPr/>
        </p:nvSpPr>
        <p:spPr bwMode="auto">
          <a:xfrm>
            <a:off x="681858" y="4352544"/>
            <a:ext cx="7786695" cy="378309"/>
          </a:xfrm>
          <a:prstGeom prst="rect">
            <a:avLst/>
          </a:prstGeom>
          <a:noFill/>
          <a:ln>
            <a:noFill/>
          </a:ln>
          <a:extLst>
            <a:ext uri="{909E8E84-426E-40dd-AFC4-6F175D3DCCD1}">
              <a14:hiddenFill xmlns:a14="http://schemas.microsoft.com/office/drawing/2010/main" xmlns="">
                <a:solidFill>
                  <a:srgbClr val="F7DEFF"/>
                </a:solidFill>
              </a14:hiddenFill>
            </a:ext>
            <a:ext uri="{91240B29-F687-4f45-9708-019B960494DF}">
              <a14:hiddenLine xmlns:a14="http://schemas.microsoft.com/office/drawing/2010/main" xmlns="" w="9525">
                <a:solidFill>
                  <a:srgbClr val="F7DEFF"/>
                </a:solidFill>
                <a:miter lim="800000"/>
                <a:headEnd/>
                <a:tailEnd/>
              </a14:hiddenLine>
            </a:ext>
          </a:extLst>
        </p:spPr>
        <p:txBody>
          <a:bodyPr>
            <a:spAutoFit/>
          </a:bodyPr>
          <a:lstStyle/>
          <a:p>
            <a:pPr algn="ctr">
              <a:lnSpc>
                <a:spcPts val="2100"/>
              </a:lnSpc>
              <a:spcBef>
                <a:spcPct val="20000"/>
              </a:spcBef>
              <a:tabLst>
                <a:tab pos="1831975" algn="l"/>
              </a:tabLst>
            </a:pPr>
            <a:r>
              <a:rPr lang="en-US" sz="2400" dirty="0" smtClean="0">
                <a:solidFill>
                  <a:srgbClr val="B41A2D"/>
                </a:solidFill>
              </a:rPr>
              <a:t>What is the </a:t>
            </a:r>
            <a:r>
              <a:rPr lang="en-US" sz="2400" dirty="0" smtClean="0">
                <a:solidFill>
                  <a:srgbClr val="0000FF"/>
                </a:solidFill>
              </a:rPr>
              <a:t>topic</a:t>
            </a:r>
            <a:r>
              <a:rPr lang="en-US" sz="2400" dirty="0" smtClean="0">
                <a:solidFill>
                  <a:srgbClr val="B41A2D"/>
                </a:solidFill>
              </a:rPr>
              <a:t>?</a:t>
            </a:r>
            <a:r>
              <a:rPr lang="en-US" sz="2400" dirty="0" smtClean="0">
                <a:solidFill>
                  <a:srgbClr val="3D65B1"/>
                </a:solidFill>
              </a:rPr>
              <a:t> </a:t>
            </a:r>
            <a:endParaRPr lang="en-US" sz="2400" dirty="0">
              <a:solidFill>
                <a:srgbClr val="3D65B1"/>
              </a:solidFill>
            </a:endParaRPr>
          </a:p>
        </p:txBody>
      </p:sp>
      <p:sp>
        <p:nvSpPr>
          <p:cNvPr id="12" name="Rectangle 11"/>
          <p:cNvSpPr>
            <a:spLocks noChangeArrowheads="1"/>
          </p:cNvSpPr>
          <p:nvPr/>
        </p:nvSpPr>
        <p:spPr bwMode="auto">
          <a:xfrm>
            <a:off x="479610" y="1353312"/>
            <a:ext cx="8266176" cy="2492990"/>
          </a:xfrm>
          <a:prstGeom prst="rect">
            <a:avLst/>
          </a:prstGeom>
          <a:solidFill>
            <a:srgbClr val="FDEBCE">
              <a:alpha val="40000"/>
            </a:srgbClr>
          </a:solidFill>
          <a:ln w="9525">
            <a:solidFill>
              <a:srgbClr val="3D65B1"/>
            </a:solidFill>
            <a:miter lim="800000"/>
            <a:headEnd/>
            <a:tailEnd/>
          </a:ln>
        </p:spPr>
        <p:txBody>
          <a:bodyPr lIns="274320" tIns="137160" rIns="274320" bIns="137160">
            <a:spAutoFit/>
          </a:bodyPr>
          <a:lstStyle/>
          <a:p>
            <a:pPr>
              <a:tabLst>
                <a:tab pos="452438" algn="l"/>
              </a:tabLst>
            </a:pPr>
            <a:r>
              <a:rPr lang="en-US" sz="1600" dirty="0">
                <a:latin typeface="Times New Roman"/>
                <a:cs typeface="Times New Roman"/>
              </a:rPr>
              <a:t>	Recently a family of four was found dead in a suburban home in New Jersey—victims </a:t>
            </a:r>
          </a:p>
          <a:p>
            <a:pPr>
              <a:tabLst>
                <a:tab pos="452438" algn="l"/>
              </a:tabLst>
            </a:pPr>
            <a:r>
              <a:rPr lang="en-US" sz="1600" dirty="0">
                <a:latin typeface="Times New Roman"/>
                <a:cs typeface="Times New Roman"/>
              </a:rPr>
              <a:t>of carbon monoxide. Such cases are tragically common. Carbon monoxide is deadly for many reasons. To begin with, it is created in the most ordinary of ways—by the burning of wood, coal, or petroleum products. Once created, this gas is impossible to detect without </a:t>
            </a:r>
          </a:p>
          <a:p>
            <a:pPr>
              <a:tabLst>
                <a:tab pos="452438" algn="l"/>
              </a:tabLst>
            </a:pPr>
            <a:r>
              <a:rPr lang="en-US" sz="1600" dirty="0">
                <a:latin typeface="Times New Roman"/>
                <a:cs typeface="Times New Roman"/>
              </a:rPr>
              <a:t>instruments: it is colorless, odorless, and tasteless. Also, carbon monoxide mingles with and remains in the air rather than rising and being carried away by the wind. Then, when people unsuspectingly breathe it in, it chokes them, taking the place of the oxygen in their blood. Furthermore, it can do its lethal work in very small quantities: anyone exposed to air that is just 1 percent carbon monoxide for even a few minutes will almost certainly die.</a:t>
            </a:r>
          </a:p>
        </p:txBody>
      </p:sp>
      <p:sp>
        <p:nvSpPr>
          <p:cNvPr id="13"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237985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xit" presetSubtype="0" fill="hold" grpId="0" nodeType="withEffect">
                                  <p:stCondLst>
                                    <p:cond delay="0"/>
                                  </p:stCondLst>
                                  <p:childTnLst>
                                    <p:animEffect transition="out" filter="fade">
                                      <p:cBhvr>
                                        <p:cTn id="9" dur="1000"/>
                                        <p:tgtEl>
                                          <p:spTgt spid="10"/>
                                        </p:tgtEl>
                                      </p:cBhvr>
                                    </p:animEffect>
                                    <p:set>
                                      <p:cBhvr>
                                        <p:cTn id="10"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7" name="TextBox 6"/>
          <p:cNvSpPr txBox="1"/>
          <p:nvPr/>
        </p:nvSpPr>
        <p:spPr>
          <a:xfrm>
            <a:off x="28163" y="329898"/>
            <a:ext cx="2310523" cy="307777"/>
          </a:xfrm>
          <a:prstGeom prst="rect">
            <a:avLst/>
          </a:prstGeom>
          <a:noFill/>
        </p:spPr>
        <p:txBody>
          <a:bodyPr wrap="none" rtlCol="0">
            <a:spAutoFit/>
          </a:bodyPr>
          <a:lstStyle/>
          <a:p>
            <a:r>
              <a:rPr lang="en-US" sz="1400" dirty="0">
                <a:solidFill>
                  <a:srgbClr val="2E8538">
                    <a:alpha val="70000"/>
                  </a:srgbClr>
                </a:solidFill>
                <a:latin typeface="Arial"/>
                <a:cs typeface="Arial"/>
              </a:rPr>
              <a:t>Recognizing the Main Idea</a:t>
            </a:r>
          </a:p>
        </p:txBody>
      </p:sp>
      <p:sp>
        <p:nvSpPr>
          <p:cNvPr id="9" name="TextBox 8"/>
          <p:cNvSpPr txBox="1"/>
          <p:nvPr/>
        </p:nvSpPr>
        <p:spPr>
          <a:xfrm>
            <a:off x="2185710" y="330802"/>
            <a:ext cx="3854553"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2 Use the Topic to Lead You to the Main Idea</a:t>
            </a:r>
            <a:endParaRPr lang="en-US" sz="1400" dirty="0">
              <a:solidFill>
                <a:srgbClr val="3D65B1">
                  <a:alpha val="70000"/>
                </a:srgbClr>
              </a:solidFill>
              <a:latin typeface="Arial"/>
              <a:cs typeface="Arial"/>
            </a:endParaRPr>
          </a:p>
        </p:txBody>
      </p:sp>
      <p:sp>
        <p:nvSpPr>
          <p:cNvPr id="12" name="Rectangle 11"/>
          <p:cNvSpPr>
            <a:spLocks noChangeArrowheads="1"/>
          </p:cNvSpPr>
          <p:nvPr/>
        </p:nvSpPr>
        <p:spPr bwMode="auto">
          <a:xfrm>
            <a:off x="479610" y="1353312"/>
            <a:ext cx="8266176" cy="2492990"/>
          </a:xfrm>
          <a:prstGeom prst="rect">
            <a:avLst/>
          </a:prstGeom>
          <a:solidFill>
            <a:srgbClr val="FDEBCE">
              <a:alpha val="40000"/>
            </a:srgbClr>
          </a:solidFill>
          <a:ln w="9525">
            <a:solidFill>
              <a:srgbClr val="3D65B1"/>
            </a:solidFill>
            <a:miter lim="800000"/>
            <a:headEnd/>
            <a:tailEnd/>
          </a:ln>
        </p:spPr>
        <p:txBody>
          <a:bodyPr lIns="274320" tIns="137160" rIns="274320" bIns="137160">
            <a:spAutoFit/>
          </a:bodyPr>
          <a:lstStyle/>
          <a:p>
            <a:pPr>
              <a:tabLst>
                <a:tab pos="452438" algn="l"/>
              </a:tabLst>
            </a:pPr>
            <a:r>
              <a:rPr lang="en-US" sz="1600" dirty="0">
                <a:latin typeface="Times New Roman"/>
                <a:cs typeface="Times New Roman"/>
              </a:rPr>
              <a:t>	Recently a family of four was found dead in a suburban home in New Jersey—victims </a:t>
            </a:r>
          </a:p>
          <a:p>
            <a:pPr>
              <a:tabLst>
                <a:tab pos="452438" algn="l"/>
              </a:tabLst>
            </a:pPr>
            <a:r>
              <a:rPr lang="en-US" sz="1600" dirty="0">
                <a:latin typeface="Times New Roman"/>
                <a:cs typeface="Times New Roman"/>
              </a:rPr>
              <a:t>of carbon monoxide. Such cases are tragically common. Carbon monoxide is deadly for many reasons. To begin with, it is created in the most ordinary of ways—by the burning of wood, coal, or petroleum products. Once created, this gas is impossible to detect without </a:t>
            </a:r>
          </a:p>
          <a:p>
            <a:pPr>
              <a:tabLst>
                <a:tab pos="452438" algn="l"/>
              </a:tabLst>
            </a:pPr>
            <a:r>
              <a:rPr lang="en-US" sz="1600" dirty="0">
                <a:latin typeface="Times New Roman"/>
                <a:cs typeface="Times New Roman"/>
              </a:rPr>
              <a:t>instruments: it is colorless, odorless, and tasteless. Also, carbon monoxide mingles with and remains in the air rather than rising and being carried away by the wind. Then, when people unsuspectingly breathe it in, it chokes them, taking the place of the oxygen in their blood. Furthermore, it can do its lethal work in very small quantities: anyone exposed to air that is just 1 percent carbon monoxide for even a few minutes will almost certainly die.</a:t>
            </a:r>
          </a:p>
        </p:txBody>
      </p:sp>
      <p:sp>
        <p:nvSpPr>
          <p:cNvPr id="13" name="Rectangle 3"/>
          <p:cNvSpPr>
            <a:spLocks noChangeArrowheads="1"/>
          </p:cNvSpPr>
          <p:nvPr/>
        </p:nvSpPr>
        <p:spPr bwMode="auto">
          <a:xfrm>
            <a:off x="2888519" y="4645824"/>
            <a:ext cx="3372569"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lgn="ctr" eaLnBrk="1" hangingPunct="1">
              <a:spcBef>
                <a:spcPct val="20000"/>
              </a:spcBef>
            </a:pPr>
            <a:r>
              <a:rPr lang="en-US" sz="2400" dirty="0" smtClean="0">
                <a:solidFill>
                  <a:srgbClr val="00B400"/>
                </a:solidFill>
              </a:rPr>
              <a:t>Carbon monoxide</a:t>
            </a:r>
            <a:endParaRPr lang="en-US" sz="2400" dirty="0">
              <a:solidFill>
                <a:srgbClr val="00B400"/>
              </a:solidFill>
            </a:endParaRPr>
          </a:p>
        </p:txBody>
      </p:sp>
      <p:sp>
        <p:nvSpPr>
          <p:cNvPr id="14" name="Rectangle 12"/>
          <p:cNvSpPr txBox="1">
            <a:spLocks noChangeArrowheads="1"/>
          </p:cNvSpPr>
          <p:nvPr/>
        </p:nvSpPr>
        <p:spPr>
          <a:xfrm>
            <a:off x="479913" y="5154703"/>
            <a:ext cx="8339328" cy="1569660"/>
          </a:xfrm>
          <a:prstGeom prst="rect">
            <a:avLst/>
          </a:prstGeom>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accent2"/>
                </a:solidFill>
                <a:miter lim="800000"/>
                <a:headEnd/>
                <a:tailEnd/>
              </a14:hiddenLine>
            </a:ext>
          </a:extLst>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400" dirty="0">
                <a:solidFill>
                  <a:srgbClr val="3D65B1"/>
                </a:solidFill>
                <a:ea typeface="ＭＳ Ｐゴシック" charset="0"/>
                <a:cs typeface="ＭＳ Ｐゴシック" charset="0"/>
              </a:rPr>
              <a:t>As the first sentence of the paragraph suggests, the topic is “carbon monoxide.” Reading the paragraph, you see that, in fact, everything in it is about carbon monoxide. </a:t>
            </a:r>
            <a:r>
              <a:rPr lang="en-US" sz="2400" dirty="0" smtClean="0">
                <a:solidFill>
                  <a:srgbClr val="3D65B1"/>
                </a:solidFill>
                <a:ea typeface="ＭＳ Ｐゴシック" charset="0"/>
                <a:cs typeface="ＭＳ Ｐゴシック" charset="0"/>
              </a:rPr>
              <a:t>Notice how many times carbon monoxide is referred to. </a:t>
            </a:r>
            <a:endParaRPr lang="en-US" sz="2400" dirty="0">
              <a:solidFill>
                <a:srgbClr val="3D65B1"/>
              </a:solidFill>
              <a:ea typeface="ＭＳ Ｐゴシック" charset="0"/>
              <a:cs typeface="ＭＳ Ｐゴシック" charset="0"/>
            </a:endParaRPr>
          </a:p>
        </p:txBody>
      </p:sp>
      <p:sp>
        <p:nvSpPr>
          <p:cNvPr id="15" name="Oval 14"/>
          <p:cNvSpPr/>
          <p:nvPr/>
        </p:nvSpPr>
        <p:spPr>
          <a:xfrm>
            <a:off x="949932" y="1741577"/>
            <a:ext cx="1481328" cy="274320"/>
          </a:xfrm>
          <a:prstGeom prst="ellipse">
            <a:avLst/>
          </a:pr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FF"/>
              </a:solidFill>
            </a:endParaRPr>
          </a:p>
        </p:txBody>
      </p:sp>
      <p:sp>
        <p:nvSpPr>
          <p:cNvPr id="16" name="Oval 15"/>
          <p:cNvSpPr/>
          <p:nvPr/>
        </p:nvSpPr>
        <p:spPr>
          <a:xfrm>
            <a:off x="5312707" y="1727281"/>
            <a:ext cx="1527048" cy="274320"/>
          </a:xfrm>
          <a:prstGeom prst="ellipse">
            <a:avLst/>
          </a:pr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FF"/>
              </a:solidFill>
            </a:endParaRPr>
          </a:p>
        </p:txBody>
      </p:sp>
      <p:sp>
        <p:nvSpPr>
          <p:cNvPr id="17" name="Oval 16"/>
          <p:cNvSpPr/>
          <p:nvPr/>
        </p:nvSpPr>
        <p:spPr>
          <a:xfrm>
            <a:off x="2619808" y="1981132"/>
            <a:ext cx="237744" cy="256032"/>
          </a:xfrm>
          <a:prstGeom prst="ellipse">
            <a:avLst/>
          </a:pr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FF"/>
              </a:solidFill>
            </a:endParaRPr>
          </a:p>
        </p:txBody>
      </p:sp>
      <p:sp>
        <p:nvSpPr>
          <p:cNvPr id="20" name="Oval 19"/>
          <p:cNvSpPr/>
          <p:nvPr/>
        </p:nvSpPr>
        <p:spPr>
          <a:xfrm>
            <a:off x="4185963" y="2240745"/>
            <a:ext cx="731520" cy="256032"/>
          </a:xfrm>
          <a:prstGeom prst="ellipse">
            <a:avLst/>
          </a:pr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FF"/>
              </a:solidFill>
            </a:endParaRPr>
          </a:p>
        </p:txBody>
      </p:sp>
      <p:sp>
        <p:nvSpPr>
          <p:cNvPr id="21" name="Oval 20"/>
          <p:cNvSpPr/>
          <p:nvPr/>
        </p:nvSpPr>
        <p:spPr>
          <a:xfrm>
            <a:off x="5301566" y="2472831"/>
            <a:ext cx="1554480" cy="274320"/>
          </a:xfrm>
          <a:prstGeom prst="ellipse">
            <a:avLst/>
          </a:pr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FF"/>
              </a:solidFill>
            </a:endParaRPr>
          </a:p>
        </p:txBody>
      </p:sp>
      <p:sp>
        <p:nvSpPr>
          <p:cNvPr id="22" name="Oval 21"/>
          <p:cNvSpPr/>
          <p:nvPr/>
        </p:nvSpPr>
        <p:spPr>
          <a:xfrm>
            <a:off x="2612465" y="2969102"/>
            <a:ext cx="237744" cy="256032"/>
          </a:xfrm>
          <a:prstGeom prst="ellipse">
            <a:avLst/>
          </a:pr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FF"/>
              </a:solidFill>
            </a:endParaRPr>
          </a:p>
        </p:txBody>
      </p:sp>
      <p:sp>
        <p:nvSpPr>
          <p:cNvPr id="23" name="Oval 22"/>
          <p:cNvSpPr/>
          <p:nvPr/>
        </p:nvSpPr>
        <p:spPr>
          <a:xfrm>
            <a:off x="3031264" y="2973417"/>
            <a:ext cx="237744" cy="256032"/>
          </a:xfrm>
          <a:prstGeom prst="ellipse">
            <a:avLst/>
          </a:pr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FF"/>
              </a:solidFill>
            </a:endParaRPr>
          </a:p>
        </p:txBody>
      </p:sp>
      <p:sp>
        <p:nvSpPr>
          <p:cNvPr id="24" name="Oval 23"/>
          <p:cNvSpPr/>
          <p:nvPr/>
        </p:nvSpPr>
        <p:spPr>
          <a:xfrm>
            <a:off x="1805474" y="3215117"/>
            <a:ext cx="237744" cy="256032"/>
          </a:xfrm>
          <a:prstGeom prst="ellipse">
            <a:avLst/>
          </a:pr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FF"/>
              </a:solidFill>
            </a:endParaRPr>
          </a:p>
        </p:txBody>
      </p:sp>
      <p:sp>
        <p:nvSpPr>
          <p:cNvPr id="25" name="Oval 24"/>
          <p:cNvSpPr/>
          <p:nvPr/>
        </p:nvSpPr>
        <p:spPr>
          <a:xfrm>
            <a:off x="1837738" y="3460009"/>
            <a:ext cx="1554480" cy="274320"/>
          </a:xfrm>
          <a:prstGeom prst="ellipse">
            <a:avLst/>
          </a:pr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FF"/>
              </a:solidFill>
            </a:endParaRPr>
          </a:p>
        </p:txBody>
      </p:sp>
      <p:sp>
        <p:nvSpPr>
          <p:cNvPr id="27" name="Rectangle 13"/>
          <p:cNvSpPr>
            <a:spLocks noChangeArrowheads="1"/>
          </p:cNvSpPr>
          <p:nvPr/>
        </p:nvSpPr>
        <p:spPr bwMode="auto">
          <a:xfrm>
            <a:off x="681858" y="4352544"/>
            <a:ext cx="7786695" cy="378309"/>
          </a:xfrm>
          <a:prstGeom prst="rect">
            <a:avLst/>
          </a:prstGeom>
          <a:noFill/>
          <a:ln>
            <a:noFill/>
          </a:ln>
          <a:extLst>
            <a:ext uri="{909E8E84-426E-40dd-AFC4-6F175D3DCCD1}">
              <a14:hiddenFill xmlns:a14="http://schemas.microsoft.com/office/drawing/2010/main" xmlns="">
                <a:solidFill>
                  <a:srgbClr val="F7DEFF"/>
                </a:solidFill>
              </a14:hiddenFill>
            </a:ext>
            <a:ext uri="{91240B29-F687-4f45-9708-019B960494DF}">
              <a14:hiddenLine xmlns:a14="http://schemas.microsoft.com/office/drawing/2010/main" xmlns="" w="9525">
                <a:solidFill>
                  <a:srgbClr val="F7DEFF"/>
                </a:solidFill>
                <a:miter lim="800000"/>
                <a:headEnd/>
                <a:tailEnd/>
              </a14:hiddenLine>
            </a:ext>
          </a:extLst>
        </p:spPr>
        <p:txBody>
          <a:bodyPr>
            <a:spAutoFit/>
          </a:bodyPr>
          <a:lstStyle/>
          <a:p>
            <a:pPr algn="ctr">
              <a:lnSpc>
                <a:spcPts val="2100"/>
              </a:lnSpc>
              <a:spcBef>
                <a:spcPct val="20000"/>
              </a:spcBef>
              <a:tabLst>
                <a:tab pos="1831975" algn="l"/>
              </a:tabLst>
            </a:pPr>
            <a:r>
              <a:rPr lang="en-US" sz="2400" dirty="0" smtClean="0">
                <a:solidFill>
                  <a:srgbClr val="B41A2D"/>
                </a:solidFill>
              </a:rPr>
              <a:t>What is the </a:t>
            </a:r>
            <a:r>
              <a:rPr lang="en-US" sz="2400" dirty="0" smtClean="0">
                <a:solidFill>
                  <a:srgbClr val="0000FF"/>
                </a:solidFill>
              </a:rPr>
              <a:t>topic</a:t>
            </a:r>
            <a:r>
              <a:rPr lang="en-US" sz="2400" dirty="0" smtClean="0">
                <a:solidFill>
                  <a:srgbClr val="B41A2D"/>
                </a:solidFill>
              </a:rPr>
              <a:t>?</a:t>
            </a:r>
            <a:r>
              <a:rPr lang="en-US" sz="2400" dirty="0" smtClean="0">
                <a:solidFill>
                  <a:srgbClr val="3D65B1"/>
                </a:solidFill>
              </a:rPr>
              <a:t> </a:t>
            </a:r>
            <a:endParaRPr lang="en-US" sz="2400" dirty="0">
              <a:solidFill>
                <a:srgbClr val="3D65B1"/>
              </a:solidFill>
            </a:endParaRPr>
          </a:p>
        </p:txBody>
      </p:sp>
      <p:sp>
        <p:nvSpPr>
          <p:cNvPr id="28" name="Oval 27"/>
          <p:cNvSpPr/>
          <p:nvPr/>
        </p:nvSpPr>
        <p:spPr>
          <a:xfrm>
            <a:off x="1740668" y="2476123"/>
            <a:ext cx="237744" cy="256032"/>
          </a:xfrm>
          <a:prstGeom prst="ellipse">
            <a:avLst/>
          </a:pr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FF"/>
              </a:solidFill>
            </a:endParaRPr>
          </a:p>
        </p:txBody>
      </p:sp>
      <p:sp>
        <p:nvSpPr>
          <p:cNvPr id="26"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59329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animBg="1"/>
      <p:bldP spid="17" grpId="0" animBg="1"/>
      <p:bldP spid="20" grpId="0" animBg="1"/>
      <p:bldP spid="21" grpId="0" animBg="1"/>
      <p:bldP spid="22" grpId="0" animBg="1"/>
      <p:bldP spid="23" grpId="0" animBg="1"/>
      <p:bldP spid="24" grpId="0" animBg="1"/>
      <p:bldP spid="25" grpId="0" animBg="1"/>
      <p:bldP spid="2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7" name="TextBox 6"/>
          <p:cNvSpPr txBox="1"/>
          <p:nvPr/>
        </p:nvSpPr>
        <p:spPr>
          <a:xfrm>
            <a:off x="28163" y="329898"/>
            <a:ext cx="2310523" cy="307777"/>
          </a:xfrm>
          <a:prstGeom prst="rect">
            <a:avLst/>
          </a:prstGeom>
          <a:noFill/>
        </p:spPr>
        <p:txBody>
          <a:bodyPr wrap="none" rtlCol="0">
            <a:spAutoFit/>
          </a:bodyPr>
          <a:lstStyle/>
          <a:p>
            <a:r>
              <a:rPr lang="en-US" sz="1400" dirty="0">
                <a:solidFill>
                  <a:srgbClr val="2E8538">
                    <a:alpha val="70000"/>
                  </a:srgbClr>
                </a:solidFill>
                <a:latin typeface="Arial"/>
                <a:cs typeface="Arial"/>
              </a:rPr>
              <a:t>Recognizing the Main Idea</a:t>
            </a:r>
          </a:p>
        </p:txBody>
      </p:sp>
      <p:sp>
        <p:nvSpPr>
          <p:cNvPr id="9" name="TextBox 8"/>
          <p:cNvSpPr txBox="1"/>
          <p:nvPr/>
        </p:nvSpPr>
        <p:spPr>
          <a:xfrm>
            <a:off x="2185710" y="330802"/>
            <a:ext cx="3854553"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2 Use the Topic to Lead You to the Main Idea</a:t>
            </a:r>
            <a:endParaRPr lang="en-US" sz="1400" dirty="0">
              <a:solidFill>
                <a:srgbClr val="3D65B1">
                  <a:alpha val="70000"/>
                </a:srgbClr>
              </a:solidFill>
              <a:latin typeface="Arial"/>
              <a:cs typeface="Arial"/>
            </a:endParaRPr>
          </a:p>
        </p:txBody>
      </p:sp>
      <p:sp>
        <p:nvSpPr>
          <p:cNvPr id="12" name="Rectangle 11"/>
          <p:cNvSpPr>
            <a:spLocks noChangeArrowheads="1"/>
          </p:cNvSpPr>
          <p:nvPr/>
        </p:nvSpPr>
        <p:spPr bwMode="auto">
          <a:xfrm>
            <a:off x="479610" y="1353312"/>
            <a:ext cx="8266176" cy="2492990"/>
          </a:xfrm>
          <a:prstGeom prst="rect">
            <a:avLst/>
          </a:prstGeom>
          <a:solidFill>
            <a:srgbClr val="FDEBCE">
              <a:alpha val="40000"/>
            </a:srgbClr>
          </a:solidFill>
          <a:ln w="9525">
            <a:solidFill>
              <a:srgbClr val="3D65B1"/>
            </a:solidFill>
            <a:miter lim="800000"/>
            <a:headEnd/>
            <a:tailEnd/>
          </a:ln>
        </p:spPr>
        <p:txBody>
          <a:bodyPr lIns="274320" tIns="137160" rIns="274320" bIns="137160">
            <a:spAutoFit/>
          </a:bodyPr>
          <a:lstStyle/>
          <a:p>
            <a:pPr>
              <a:tabLst>
                <a:tab pos="452438" algn="l"/>
              </a:tabLst>
            </a:pPr>
            <a:r>
              <a:rPr lang="en-US" sz="1600" dirty="0">
                <a:latin typeface="Times New Roman"/>
                <a:cs typeface="Times New Roman"/>
              </a:rPr>
              <a:t>	Recently a family of four was found dead in a suburban home in New Jersey—victims </a:t>
            </a:r>
          </a:p>
          <a:p>
            <a:pPr>
              <a:tabLst>
                <a:tab pos="452438" algn="l"/>
              </a:tabLst>
            </a:pPr>
            <a:r>
              <a:rPr lang="en-US" sz="1600" dirty="0">
                <a:latin typeface="Times New Roman"/>
                <a:cs typeface="Times New Roman"/>
              </a:rPr>
              <a:t>of carbon monoxide. Such cases are tragically common. Carbon monoxide is deadly for many reasons. To begin with, it is created in the most ordinary of ways—by the burning of wood, coal, or petroleum products. Once created, this gas is impossible to detect without </a:t>
            </a:r>
          </a:p>
          <a:p>
            <a:pPr>
              <a:tabLst>
                <a:tab pos="452438" algn="l"/>
              </a:tabLst>
            </a:pPr>
            <a:r>
              <a:rPr lang="en-US" sz="1600" dirty="0">
                <a:latin typeface="Times New Roman"/>
                <a:cs typeface="Times New Roman"/>
              </a:rPr>
              <a:t>instruments: it is colorless, odorless, and tasteless. Also, carbon monoxide mingles with and remains in the air rather than rising and being carried away by the wind. Then, when people unsuspectingly breathe it in, it chokes them, taking the place of the oxygen in their blood. Furthermore, it can do its lethal work in very small quantities: anyone exposed to air that is just 1 percent carbon monoxide for even a few minutes will almost certainly die.</a:t>
            </a:r>
          </a:p>
        </p:txBody>
      </p:sp>
      <p:sp>
        <p:nvSpPr>
          <p:cNvPr id="26" name="Rectangle 13"/>
          <p:cNvSpPr>
            <a:spLocks noChangeArrowheads="1"/>
          </p:cNvSpPr>
          <p:nvPr/>
        </p:nvSpPr>
        <p:spPr bwMode="auto">
          <a:xfrm>
            <a:off x="681858" y="4352544"/>
            <a:ext cx="7786695" cy="378309"/>
          </a:xfrm>
          <a:prstGeom prst="rect">
            <a:avLst/>
          </a:prstGeom>
          <a:noFill/>
          <a:ln>
            <a:noFill/>
          </a:ln>
          <a:extLst>
            <a:ext uri="{909E8E84-426E-40dd-AFC4-6F175D3DCCD1}">
              <a14:hiddenFill xmlns:a14="http://schemas.microsoft.com/office/drawing/2010/main" xmlns="">
                <a:solidFill>
                  <a:srgbClr val="F7DEFF"/>
                </a:solidFill>
              </a14:hiddenFill>
            </a:ext>
            <a:ext uri="{91240B29-F687-4f45-9708-019B960494DF}">
              <a14:hiddenLine xmlns:a14="http://schemas.microsoft.com/office/drawing/2010/main" xmlns="" w="9525">
                <a:solidFill>
                  <a:srgbClr val="F7DEFF"/>
                </a:solidFill>
                <a:miter lim="800000"/>
                <a:headEnd/>
                <a:tailEnd/>
              </a14:hiddenLine>
            </a:ext>
          </a:extLst>
        </p:spPr>
        <p:txBody>
          <a:bodyPr>
            <a:spAutoFit/>
          </a:bodyPr>
          <a:lstStyle/>
          <a:p>
            <a:pPr algn="ctr">
              <a:lnSpc>
                <a:spcPts val="2100"/>
              </a:lnSpc>
              <a:spcBef>
                <a:spcPct val="20000"/>
              </a:spcBef>
              <a:tabLst>
                <a:tab pos="1831975" algn="l"/>
              </a:tabLst>
            </a:pPr>
            <a:r>
              <a:rPr lang="en-US" sz="2400" dirty="0" smtClean="0">
                <a:solidFill>
                  <a:srgbClr val="B41A2D"/>
                </a:solidFill>
              </a:rPr>
              <a:t>What is the </a:t>
            </a:r>
            <a:r>
              <a:rPr lang="en-US" sz="2400" dirty="0" smtClean="0">
                <a:solidFill>
                  <a:srgbClr val="8B3B85"/>
                </a:solidFill>
              </a:rPr>
              <a:t>main idea </a:t>
            </a:r>
            <a:r>
              <a:rPr lang="en-US" sz="2400" dirty="0" smtClean="0">
                <a:solidFill>
                  <a:srgbClr val="B41A2D"/>
                </a:solidFill>
              </a:rPr>
              <a:t>of this paragraph? </a:t>
            </a:r>
            <a:endParaRPr lang="en-US" sz="2400" dirty="0">
              <a:solidFill>
                <a:srgbClr val="B41A2D"/>
              </a:solidFill>
            </a:endParaRPr>
          </a:p>
        </p:txBody>
      </p:sp>
      <p:sp>
        <p:nvSpPr>
          <p:cNvPr id="10"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182073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7" name="TextBox 6"/>
          <p:cNvSpPr txBox="1"/>
          <p:nvPr/>
        </p:nvSpPr>
        <p:spPr>
          <a:xfrm>
            <a:off x="28163" y="329898"/>
            <a:ext cx="2310523" cy="307777"/>
          </a:xfrm>
          <a:prstGeom prst="rect">
            <a:avLst/>
          </a:prstGeom>
          <a:noFill/>
        </p:spPr>
        <p:txBody>
          <a:bodyPr wrap="none" rtlCol="0">
            <a:spAutoFit/>
          </a:bodyPr>
          <a:lstStyle/>
          <a:p>
            <a:r>
              <a:rPr lang="en-US" sz="1400" dirty="0">
                <a:solidFill>
                  <a:srgbClr val="2E8538">
                    <a:alpha val="70000"/>
                  </a:srgbClr>
                </a:solidFill>
                <a:latin typeface="Arial"/>
                <a:cs typeface="Arial"/>
              </a:rPr>
              <a:t>Recognizing the Main Idea</a:t>
            </a:r>
          </a:p>
        </p:txBody>
      </p:sp>
      <p:sp>
        <p:nvSpPr>
          <p:cNvPr id="9" name="TextBox 8"/>
          <p:cNvSpPr txBox="1"/>
          <p:nvPr/>
        </p:nvSpPr>
        <p:spPr>
          <a:xfrm>
            <a:off x="2185710" y="330802"/>
            <a:ext cx="3854553"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2 Use the Topic to Lead You to the Main Idea</a:t>
            </a:r>
            <a:endParaRPr lang="en-US" sz="1400" dirty="0">
              <a:solidFill>
                <a:srgbClr val="3D65B1">
                  <a:alpha val="70000"/>
                </a:srgbClr>
              </a:solidFill>
              <a:latin typeface="Arial"/>
              <a:cs typeface="Arial"/>
            </a:endParaRPr>
          </a:p>
        </p:txBody>
      </p:sp>
      <p:sp>
        <p:nvSpPr>
          <p:cNvPr id="12" name="Rectangle 11"/>
          <p:cNvSpPr>
            <a:spLocks noChangeArrowheads="1"/>
          </p:cNvSpPr>
          <p:nvPr/>
        </p:nvSpPr>
        <p:spPr bwMode="auto">
          <a:xfrm>
            <a:off x="479610" y="1353312"/>
            <a:ext cx="8266176" cy="2492990"/>
          </a:xfrm>
          <a:prstGeom prst="rect">
            <a:avLst/>
          </a:prstGeom>
          <a:solidFill>
            <a:srgbClr val="FDEBCE">
              <a:alpha val="40000"/>
            </a:srgbClr>
          </a:solidFill>
          <a:ln w="9525">
            <a:solidFill>
              <a:srgbClr val="3D65B1"/>
            </a:solidFill>
            <a:miter lim="800000"/>
            <a:headEnd/>
            <a:tailEnd/>
          </a:ln>
        </p:spPr>
        <p:txBody>
          <a:bodyPr lIns="274320" tIns="137160" rIns="274320" bIns="137160">
            <a:spAutoFit/>
          </a:bodyPr>
          <a:lstStyle/>
          <a:p>
            <a:pPr>
              <a:tabLst>
                <a:tab pos="452438" algn="l"/>
              </a:tabLst>
            </a:pPr>
            <a:r>
              <a:rPr lang="en-US" sz="1600" dirty="0">
                <a:latin typeface="Times New Roman"/>
                <a:cs typeface="Times New Roman"/>
              </a:rPr>
              <a:t>	Recently a family of four was found dead in a suburban home in New Jersey—victims </a:t>
            </a:r>
          </a:p>
          <a:p>
            <a:pPr>
              <a:tabLst>
                <a:tab pos="452438" algn="l"/>
              </a:tabLst>
            </a:pPr>
            <a:r>
              <a:rPr lang="en-US" sz="1600" dirty="0">
                <a:latin typeface="Times New Roman"/>
                <a:cs typeface="Times New Roman"/>
              </a:rPr>
              <a:t>of carbon monoxide. Such cases are tragically common. Carbon monoxide is deadly for many reasons. To begin with, it is created in the most ordinary of ways—by the burning of wood, coal, or petroleum products. Once created, this gas is impossible to detect without </a:t>
            </a:r>
          </a:p>
          <a:p>
            <a:pPr>
              <a:tabLst>
                <a:tab pos="452438" algn="l"/>
              </a:tabLst>
            </a:pPr>
            <a:r>
              <a:rPr lang="en-US" sz="1600" dirty="0">
                <a:latin typeface="Times New Roman"/>
                <a:cs typeface="Times New Roman"/>
              </a:rPr>
              <a:t>instruments: it is colorless, odorless, and tasteless. Also, carbon monoxide mingles with and remains in the air rather than rising and being carried away by the wind. Then, when people unsuspectingly breathe it in, it chokes them, taking the place of the oxygen in their blood. Furthermore, it can do its lethal work in very small quantities: anyone exposed to air that is just 1 percent carbon monoxide for even a few minutes will almost certainly die.</a:t>
            </a:r>
          </a:p>
        </p:txBody>
      </p:sp>
      <p:sp>
        <p:nvSpPr>
          <p:cNvPr id="26" name="Rectangle 13"/>
          <p:cNvSpPr>
            <a:spLocks noChangeArrowheads="1"/>
          </p:cNvSpPr>
          <p:nvPr/>
        </p:nvSpPr>
        <p:spPr bwMode="auto">
          <a:xfrm>
            <a:off x="681858" y="4352544"/>
            <a:ext cx="7786695" cy="378309"/>
          </a:xfrm>
          <a:prstGeom prst="rect">
            <a:avLst/>
          </a:prstGeom>
          <a:noFill/>
          <a:ln>
            <a:noFill/>
          </a:ln>
          <a:extLst>
            <a:ext uri="{909E8E84-426E-40dd-AFC4-6F175D3DCCD1}">
              <a14:hiddenFill xmlns:a14="http://schemas.microsoft.com/office/drawing/2010/main" xmlns="">
                <a:solidFill>
                  <a:srgbClr val="F7DEFF"/>
                </a:solidFill>
              </a14:hiddenFill>
            </a:ext>
            <a:ext uri="{91240B29-F687-4f45-9708-019B960494DF}">
              <a14:hiddenLine xmlns:a14="http://schemas.microsoft.com/office/drawing/2010/main" xmlns="" w="9525">
                <a:solidFill>
                  <a:srgbClr val="F7DEFF"/>
                </a:solidFill>
                <a:miter lim="800000"/>
                <a:headEnd/>
                <a:tailEnd/>
              </a14:hiddenLine>
            </a:ext>
          </a:extLst>
        </p:spPr>
        <p:txBody>
          <a:bodyPr>
            <a:spAutoFit/>
          </a:bodyPr>
          <a:lstStyle/>
          <a:p>
            <a:pPr algn="ctr">
              <a:lnSpc>
                <a:spcPts val="2100"/>
              </a:lnSpc>
              <a:spcBef>
                <a:spcPct val="20000"/>
              </a:spcBef>
              <a:tabLst>
                <a:tab pos="1831975" algn="l"/>
              </a:tabLst>
            </a:pPr>
            <a:r>
              <a:rPr lang="en-US" sz="2400" dirty="0" smtClean="0">
                <a:solidFill>
                  <a:srgbClr val="B41A2D"/>
                </a:solidFill>
              </a:rPr>
              <a:t>What is the </a:t>
            </a:r>
            <a:r>
              <a:rPr lang="en-US" sz="2400" dirty="0" smtClean="0">
                <a:solidFill>
                  <a:srgbClr val="8B3B85"/>
                </a:solidFill>
              </a:rPr>
              <a:t>main idea </a:t>
            </a:r>
            <a:r>
              <a:rPr lang="en-US" sz="2400" dirty="0" smtClean="0">
                <a:solidFill>
                  <a:srgbClr val="B41A2D"/>
                </a:solidFill>
              </a:rPr>
              <a:t>of this paragraph? </a:t>
            </a:r>
            <a:endParaRPr lang="en-US" sz="2400" dirty="0">
              <a:solidFill>
                <a:srgbClr val="B41A2D"/>
              </a:solidFill>
            </a:endParaRPr>
          </a:p>
        </p:txBody>
      </p:sp>
      <p:sp>
        <p:nvSpPr>
          <p:cNvPr id="10" name="Rectangle 3"/>
          <p:cNvSpPr>
            <a:spLocks noChangeArrowheads="1"/>
          </p:cNvSpPr>
          <p:nvPr/>
        </p:nvSpPr>
        <p:spPr bwMode="auto">
          <a:xfrm>
            <a:off x="1020372" y="4837229"/>
            <a:ext cx="7153461"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lgn="ctr">
              <a:spcBef>
                <a:spcPct val="20000"/>
              </a:spcBef>
            </a:pPr>
            <a:r>
              <a:rPr lang="en-US" sz="2400" dirty="0" smtClean="0">
                <a:solidFill>
                  <a:srgbClr val="00B400"/>
                </a:solidFill>
              </a:rPr>
              <a:t>Carbon monoxide is deadly for many reasons.</a:t>
            </a:r>
            <a:endParaRPr lang="en-US" sz="2400" dirty="0">
              <a:solidFill>
                <a:srgbClr val="00B400"/>
              </a:solidFill>
            </a:endParaRPr>
          </a:p>
        </p:txBody>
      </p:sp>
      <p:sp>
        <p:nvSpPr>
          <p:cNvPr id="11" name="Rectangle 12"/>
          <p:cNvSpPr txBox="1">
            <a:spLocks noChangeArrowheads="1"/>
          </p:cNvSpPr>
          <p:nvPr/>
        </p:nvSpPr>
        <p:spPr>
          <a:xfrm>
            <a:off x="479913" y="5346108"/>
            <a:ext cx="8430768" cy="1200328"/>
          </a:xfrm>
          <a:prstGeom prst="rect">
            <a:avLst/>
          </a:prstGeom>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accent2"/>
                </a:solidFill>
                <a:miter lim="800000"/>
                <a:headEnd/>
                <a:tailEnd/>
              </a14:hiddenLine>
            </a:ext>
          </a:extLst>
        </p:spPr>
        <p:txBody>
          <a:bodyPr vert="horz" wrap="square" lIns="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Tx/>
              <a:buNone/>
            </a:pPr>
            <a:r>
              <a:rPr lang="en-US" sz="2400" dirty="0" smtClean="0">
                <a:solidFill>
                  <a:srgbClr val="3D65B1"/>
                </a:solidFill>
                <a:ea typeface="ＭＳ Ｐゴシック" charset="0"/>
                <a:cs typeface="ＭＳ Ｐゴシック" charset="0"/>
              </a:rPr>
              <a:t>This </a:t>
            </a:r>
            <a:r>
              <a:rPr lang="en-US" sz="2400" dirty="0">
                <a:solidFill>
                  <a:srgbClr val="3D65B1"/>
                </a:solidFill>
                <a:ea typeface="ＭＳ Ｐゴシック" charset="0"/>
                <a:cs typeface="ＭＳ Ｐゴシック" charset="0"/>
              </a:rPr>
              <a:t>idea is a general one that sums up what the entire paragraph </a:t>
            </a:r>
          </a:p>
          <a:p>
            <a:pPr marL="0" indent="0">
              <a:spcBef>
                <a:spcPts val="0"/>
              </a:spcBef>
              <a:buFontTx/>
              <a:buNone/>
            </a:pPr>
            <a:r>
              <a:rPr lang="en-US" sz="2400" dirty="0">
                <a:solidFill>
                  <a:srgbClr val="3D65B1"/>
                </a:solidFill>
                <a:ea typeface="ＭＳ Ｐゴシック" charset="0"/>
                <a:cs typeface="ＭＳ Ｐゴシック" charset="0"/>
              </a:rPr>
              <a:t>is about. It is an “umbrella” statement under which all the other material in the paragraph fits.</a:t>
            </a:r>
          </a:p>
        </p:txBody>
      </p:sp>
      <p:cxnSp>
        <p:nvCxnSpPr>
          <p:cNvPr id="13" name="Straight Connector 12"/>
          <p:cNvCxnSpPr/>
          <p:nvPr/>
        </p:nvCxnSpPr>
        <p:spPr>
          <a:xfrm>
            <a:off x="5366766" y="1994140"/>
            <a:ext cx="3017520" cy="0"/>
          </a:xfrm>
          <a:prstGeom prst="line">
            <a:avLst/>
          </a:prstGeom>
          <a:ln w="31750">
            <a:solidFill>
              <a:srgbClr val="974391"/>
            </a:solidFill>
          </a:ln>
          <a:effectLst/>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rot="1377000">
            <a:off x="3483484" y="1178130"/>
            <a:ext cx="1900566" cy="463826"/>
            <a:chOff x="3660185" y="829772"/>
            <a:chExt cx="1900566" cy="463826"/>
          </a:xfrm>
        </p:grpSpPr>
        <p:sp>
          <p:nvSpPr>
            <p:cNvPr id="15" name="Right Arrow 14"/>
            <p:cNvSpPr/>
            <p:nvPr/>
          </p:nvSpPr>
          <p:spPr>
            <a:xfrm>
              <a:off x="3660185" y="829772"/>
              <a:ext cx="1900566" cy="463826"/>
            </a:xfrm>
            <a:prstGeom prst="rightArrow">
              <a:avLst/>
            </a:prstGeom>
            <a:gradFill>
              <a:gsLst>
                <a:gs pos="0">
                  <a:schemeClr val="accent1">
                    <a:tint val="100000"/>
                    <a:shade val="100000"/>
                    <a:satMod val="130000"/>
                  </a:schemeClr>
                </a:gs>
                <a:gs pos="7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3876261" y="850352"/>
              <a:ext cx="1148684" cy="369332"/>
            </a:xfrm>
            <a:prstGeom prst="rect">
              <a:avLst/>
            </a:prstGeom>
            <a:noFill/>
          </p:spPr>
          <p:txBody>
            <a:bodyPr wrap="none" rtlCol="0">
              <a:spAutoFit/>
            </a:bodyPr>
            <a:lstStyle/>
            <a:p>
              <a:r>
                <a:rPr lang="en-US" b="1" dirty="0" smtClean="0">
                  <a:solidFill>
                    <a:srgbClr val="974391"/>
                  </a:solidFill>
                </a:rPr>
                <a:t>Main Idea</a:t>
              </a:r>
              <a:endParaRPr lang="en-US" b="1" dirty="0">
                <a:solidFill>
                  <a:srgbClr val="974391"/>
                </a:solidFill>
              </a:endParaRPr>
            </a:p>
          </p:txBody>
        </p:sp>
      </p:grpSp>
      <p:grpSp>
        <p:nvGrpSpPr>
          <p:cNvPr id="17" name="Group 16"/>
          <p:cNvGrpSpPr>
            <a:grpSpLocks noChangeAspect="1"/>
          </p:cNvGrpSpPr>
          <p:nvPr/>
        </p:nvGrpSpPr>
        <p:grpSpPr>
          <a:xfrm>
            <a:off x="6264311" y="1228951"/>
            <a:ext cx="599571" cy="520111"/>
            <a:chOff x="2450592" y="2276856"/>
            <a:chExt cx="3794760" cy="3291840"/>
          </a:xfrm>
        </p:grpSpPr>
        <p:pic>
          <p:nvPicPr>
            <p:cNvPr id="20" name="Picture 19" descr="ch 02 p 59 copy.jpg"/>
            <p:cNvPicPr>
              <a:picLocks noChangeAspect="1"/>
            </p:cNvPicPr>
            <p:nvPr/>
          </p:nvPicPr>
          <p:blipFill rotWithShape="1">
            <a:blip r:embed="rId3">
              <a:extLst>
                <a:ext uri="{28A0092B-C50C-407E-A947-70E740481C1C}">
                  <a14:useLocalDpi xmlns:a14="http://schemas.microsoft.com/office/drawing/2010/main" val="0"/>
                </a:ext>
              </a:extLst>
            </a:blip>
            <a:srcRect l="-1" r="2457"/>
            <a:stretch/>
          </p:blipFill>
          <p:spPr>
            <a:xfrm>
              <a:off x="2450592" y="2276856"/>
              <a:ext cx="3794760" cy="3291840"/>
            </a:xfrm>
            <a:prstGeom prst="rect">
              <a:avLst/>
            </a:prstGeom>
            <a:ln>
              <a:solidFill>
                <a:srgbClr val="B41A2D"/>
              </a:solidFill>
            </a:ln>
          </p:spPr>
        </p:pic>
        <p:sp>
          <p:nvSpPr>
            <p:cNvPr id="21" name="Rectangle 20"/>
            <p:cNvSpPr/>
            <p:nvPr/>
          </p:nvSpPr>
          <p:spPr>
            <a:xfrm>
              <a:off x="2946400" y="4216400"/>
              <a:ext cx="2819400" cy="6942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2" name="Straight Connector 21"/>
            <p:cNvCxnSpPr/>
            <p:nvPr/>
          </p:nvCxnSpPr>
          <p:spPr>
            <a:xfrm>
              <a:off x="4333977" y="4066117"/>
              <a:ext cx="6350" cy="850392"/>
            </a:xfrm>
            <a:prstGeom prst="line">
              <a:avLst/>
            </a:prstGeom>
            <a:ln w="12700" cmpd="sng">
              <a:solidFill>
                <a:srgbClr val="B3B3B3"/>
              </a:solidFill>
            </a:ln>
            <a:effectLst/>
          </p:spPr>
          <p:style>
            <a:lnRef idx="2">
              <a:schemeClr val="accent1"/>
            </a:lnRef>
            <a:fillRef idx="0">
              <a:schemeClr val="accent1"/>
            </a:fillRef>
            <a:effectRef idx="1">
              <a:schemeClr val="accent1"/>
            </a:effectRef>
            <a:fontRef idx="minor">
              <a:schemeClr val="tx1"/>
            </a:fontRef>
          </p:style>
        </p:cxnSp>
      </p:grpSp>
      <p:cxnSp>
        <p:nvCxnSpPr>
          <p:cNvPr id="23" name="Straight Connector 22"/>
          <p:cNvCxnSpPr/>
          <p:nvPr/>
        </p:nvCxnSpPr>
        <p:spPr>
          <a:xfrm>
            <a:off x="760768" y="2246799"/>
            <a:ext cx="640080" cy="0"/>
          </a:xfrm>
          <a:prstGeom prst="line">
            <a:avLst/>
          </a:prstGeom>
          <a:ln w="31750">
            <a:solidFill>
              <a:srgbClr val="974391"/>
            </a:solidFill>
          </a:ln>
          <a:effectLst/>
        </p:spPr>
        <p:style>
          <a:lnRef idx="2">
            <a:schemeClr val="accent1"/>
          </a:lnRef>
          <a:fillRef idx="0">
            <a:schemeClr val="accent1"/>
          </a:fillRef>
          <a:effectRef idx="1">
            <a:schemeClr val="accent1"/>
          </a:effectRef>
          <a:fontRef idx="minor">
            <a:schemeClr val="tx1"/>
          </a:fontRef>
        </p:style>
      </p:cxnSp>
      <p:sp>
        <p:nvSpPr>
          <p:cNvPr id="24"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201603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7" name="TextBox 6"/>
          <p:cNvSpPr txBox="1"/>
          <p:nvPr/>
        </p:nvSpPr>
        <p:spPr>
          <a:xfrm>
            <a:off x="28163" y="329898"/>
            <a:ext cx="2310523" cy="307777"/>
          </a:xfrm>
          <a:prstGeom prst="rect">
            <a:avLst/>
          </a:prstGeom>
          <a:noFill/>
        </p:spPr>
        <p:txBody>
          <a:bodyPr wrap="none" rtlCol="0">
            <a:spAutoFit/>
          </a:bodyPr>
          <a:lstStyle/>
          <a:p>
            <a:r>
              <a:rPr lang="en-US" sz="1400" dirty="0">
                <a:solidFill>
                  <a:srgbClr val="2E8538">
                    <a:alpha val="70000"/>
                  </a:srgbClr>
                </a:solidFill>
                <a:latin typeface="Arial"/>
                <a:cs typeface="Arial"/>
              </a:rPr>
              <a:t>Recognizing the Main Idea</a:t>
            </a:r>
          </a:p>
        </p:txBody>
      </p:sp>
      <p:sp>
        <p:nvSpPr>
          <p:cNvPr id="9" name="TextBox 8"/>
          <p:cNvSpPr txBox="1"/>
          <p:nvPr/>
        </p:nvSpPr>
        <p:spPr>
          <a:xfrm>
            <a:off x="2185710" y="330802"/>
            <a:ext cx="3854553"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2 Use the Topic to Lead You to the Main Idea</a:t>
            </a:r>
            <a:endParaRPr lang="en-US" sz="1400" dirty="0">
              <a:solidFill>
                <a:srgbClr val="3D65B1">
                  <a:alpha val="70000"/>
                </a:srgbClr>
              </a:solidFill>
              <a:latin typeface="Arial"/>
              <a:cs typeface="Arial"/>
            </a:endParaRPr>
          </a:p>
        </p:txBody>
      </p:sp>
      <p:sp>
        <p:nvSpPr>
          <p:cNvPr id="12" name="Rectangle 11"/>
          <p:cNvSpPr>
            <a:spLocks noChangeArrowheads="1"/>
          </p:cNvSpPr>
          <p:nvPr/>
        </p:nvSpPr>
        <p:spPr bwMode="auto">
          <a:xfrm>
            <a:off x="479610" y="1353312"/>
            <a:ext cx="8266176" cy="2492990"/>
          </a:xfrm>
          <a:prstGeom prst="rect">
            <a:avLst/>
          </a:prstGeom>
          <a:solidFill>
            <a:srgbClr val="FDEBCE">
              <a:alpha val="40000"/>
            </a:srgbClr>
          </a:solidFill>
          <a:ln w="9525">
            <a:solidFill>
              <a:srgbClr val="3D65B1"/>
            </a:solidFill>
            <a:miter lim="800000"/>
            <a:headEnd/>
            <a:tailEnd/>
          </a:ln>
        </p:spPr>
        <p:txBody>
          <a:bodyPr lIns="274320" tIns="137160" rIns="274320" bIns="137160">
            <a:spAutoFit/>
          </a:bodyPr>
          <a:lstStyle/>
          <a:p>
            <a:pPr>
              <a:tabLst>
                <a:tab pos="452438" algn="l"/>
              </a:tabLst>
            </a:pPr>
            <a:r>
              <a:rPr lang="en-US" sz="1600" dirty="0">
                <a:latin typeface="Times New Roman"/>
                <a:cs typeface="Times New Roman"/>
              </a:rPr>
              <a:t>	Recently a family of four was found dead in a suburban home in New Jersey—victims </a:t>
            </a:r>
          </a:p>
          <a:p>
            <a:pPr>
              <a:tabLst>
                <a:tab pos="452438" algn="l"/>
              </a:tabLst>
            </a:pPr>
            <a:r>
              <a:rPr lang="en-US" sz="1600" dirty="0">
                <a:latin typeface="Times New Roman"/>
                <a:cs typeface="Times New Roman"/>
              </a:rPr>
              <a:t>of carbon monoxide. Such cases are tragically common. Carbon monoxide is deadly for many reasons. To begin with, it is created in the most ordinary of ways—by the burning of wood, coal, or petroleum products. Once created, this gas is impossible to detect without </a:t>
            </a:r>
          </a:p>
          <a:p>
            <a:pPr>
              <a:tabLst>
                <a:tab pos="452438" algn="l"/>
              </a:tabLst>
            </a:pPr>
            <a:r>
              <a:rPr lang="en-US" sz="1600" dirty="0">
                <a:latin typeface="Times New Roman"/>
                <a:cs typeface="Times New Roman"/>
              </a:rPr>
              <a:t>instruments: it is colorless, odorless, and tasteless. Also, carbon monoxide mingles with and remains in the air rather than rising and being carried away by the wind. Then, when people unsuspectingly breathe it in, it chokes them, taking the place of the oxygen in their blood. Furthermore, it can do its lethal work in very small quantities: anyone exposed to air that is just 1 percent carbon monoxide for even a few minutes will almost certainly die.</a:t>
            </a:r>
          </a:p>
        </p:txBody>
      </p:sp>
      <p:sp>
        <p:nvSpPr>
          <p:cNvPr id="24" name="TextBox 23"/>
          <p:cNvSpPr txBox="1"/>
          <p:nvPr/>
        </p:nvSpPr>
        <p:spPr>
          <a:xfrm>
            <a:off x="843128" y="4383901"/>
            <a:ext cx="7955280" cy="2246769"/>
          </a:xfrm>
          <a:prstGeom prst="rect">
            <a:avLst/>
          </a:prstGeom>
          <a:noFill/>
        </p:spPr>
        <p:txBody>
          <a:bodyPr wrap="square" rtlCol="0">
            <a:spAutoFit/>
          </a:bodyPr>
          <a:lstStyle/>
          <a:p>
            <a:r>
              <a:rPr lang="en-US" sz="2000" i="1" dirty="0" smtClean="0">
                <a:solidFill>
                  <a:srgbClr val="0000FF"/>
                </a:solidFill>
                <a:latin typeface="Times New Roman"/>
                <a:cs typeface="Times New Roman"/>
              </a:rPr>
              <a:t>Topic:</a:t>
            </a:r>
            <a:r>
              <a:rPr lang="en-US" sz="2000" dirty="0" smtClean="0">
                <a:solidFill>
                  <a:srgbClr val="2998AB"/>
                </a:solidFill>
                <a:latin typeface="Times New Roman"/>
                <a:cs typeface="Times New Roman"/>
              </a:rPr>
              <a:t> </a:t>
            </a:r>
            <a:r>
              <a:rPr lang="en-US" sz="2000" dirty="0">
                <a:solidFill>
                  <a:srgbClr val="000000"/>
                </a:solidFill>
                <a:latin typeface="Times New Roman"/>
                <a:cs typeface="Times New Roman"/>
              </a:rPr>
              <a:t>Carbon monoxide</a:t>
            </a:r>
          </a:p>
          <a:p>
            <a:r>
              <a:rPr lang="en-US" sz="2000" i="1" dirty="0" smtClean="0">
                <a:solidFill>
                  <a:srgbClr val="8B3B85"/>
                </a:solidFill>
                <a:latin typeface="Times New Roman"/>
                <a:cs typeface="Times New Roman"/>
              </a:rPr>
              <a:t>Main idea</a:t>
            </a:r>
            <a:r>
              <a:rPr lang="en-US" sz="2000" i="1" dirty="0" smtClean="0">
                <a:solidFill>
                  <a:srgbClr val="9F2785"/>
                </a:solidFill>
                <a:latin typeface="Times New Roman"/>
                <a:cs typeface="Times New Roman"/>
              </a:rPr>
              <a:t>:</a:t>
            </a:r>
            <a:r>
              <a:rPr lang="en-US" sz="2000" dirty="0" smtClean="0">
                <a:solidFill>
                  <a:srgbClr val="9F2785"/>
                </a:solidFill>
                <a:latin typeface="Times New Roman"/>
                <a:cs typeface="Times New Roman"/>
              </a:rPr>
              <a:t> </a:t>
            </a:r>
            <a:r>
              <a:rPr lang="en-US" sz="2000" dirty="0" smtClean="0">
                <a:solidFill>
                  <a:srgbClr val="000000"/>
                </a:solidFill>
                <a:latin typeface="Times New Roman"/>
                <a:cs typeface="Times New Roman"/>
              </a:rPr>
              <a:t>Carbon monoxide is deadly for many reasons. </a:t>
            </a:r>
          </a:p>
          <a:p>
            <a:pPr marL="2060575" indent="-2060575">
              <a:tabLst>
                <a:tab pos="2462213" algn="l"/>
              </a:tabLst>
            </a:pPr>
            <a:r>
              <a:rPr lang="en-US" sz="2000" i="1" dirty="0" smtClean="0">
                <a:solidFill>
                  <a:srgbClr val="3D65B1"/>
                </a:solidFill>
                <a:latin typeface="Times New Roman"/>
                <a:cs typeface="Times New Roman"/>
              </a:rPr>
              <a:t>Supporting details</a:t>
            </a:r>
            <a:r>
              <a:rPr lang="en-US" sz="2000" i="1" dirty="0" smtClean="0">
                <a:solidFill>
                  <a:srgbClr val="000000"/>
                </a:solidFill>
                <a:latin typeface="Times New Roman"/>
                <a:cs typeface="Times New Roman"/>
              </a:rPr>
              <a:t>:</a:t>
            </a:r>
            <a:r>
              <a:rPr lang="en-US" sz="2000" dirty="0" smtClean="0">
                <a:solidFill>
                  <a:srgbClr val="000000"/>
                </a:solidFill>
                <a:latin typeface="Times New Roman"/>
                <a:cs typeface="Times New Roman"/>
              </a:rPr>
              <a:t>	1. 	Is easily created</a:t>
            </a:r>
          </a:p>
          <a:p>
            <a:pPr marL="2060575" indent="-2060575">
              <a:tabLst>
                <a:tab pos="2462213" algn="l"/>
              </a:tabLst>
            </a:pPr>
            <a:r>
              <a:rPr lang="en-US" sz="2000" dirty="0" smtClean="0">
                <a:solidFill>
                  <a:srgbClr val="000000"/>
                </a:solidFill>
                <a:latin typeface="Times New Roman"/>
                <a:cs typeface="Times New Roman"/>
              </a:rPr>
              <a:t>	2. 	Is difficult to detect </a:t>
            </a:r>
          </a:p>
          <a:p>
            <a:pPr marL="2060575" indent="-2060575">
              <a:tabLst>
                <a:tab pos="2462213" algn="l"/>
              </a:tabLst>
            </a:pPr>
            <a:r>
              <a:rPr lang="en-US" sz="2000" dirty="0" smtClean="0">
                <a:solidFill>
                  <a:srgbClr val="000000"/>
                </a:solidFill>
                <a:latin typeface="Times New Roman"/>
                <a:cs typeface="Times New Roman"/>
              </a:rPr>
              <a:t>	3. 	Remains in the air</a:t>
            </a:r>
          </a:p>
          <a:p>
            <a:pPr marL="2060575" indent="-2060575">
              <a:tabLst>
                <a:tab pos="2462213" algn="l"/>
              </a:tabLst>
            </a:pPr>
            <a:r>
              <a:rPr lang="en-US" sz="2000" dirty="0">
                <a:solidFill>
                  <a:srgbClr val="000000"/>
                </a:solidFill>
                <a:latin typeface="Times New Roman"/>
                <a:cs typeface="Times New Roman"/>
              </a:rPr>
              <a:t>	4. 	Chokes by taking the place of oxygen in the blood</a:t>
            </a:r>
          </a:p>
          <a:p>
            <a:pPr marL="2060575" indent="-2060575">
              <a:tabLst>
                <a:tab pos="2462213" algn="l"/>
              </a:tabLst>
            </a:pPr>
            <a:r>
              <a:rPr lang="en-US" sz="2000" dirty="0" smtClean="0">
                <a:solidFill>
                  <a:srgbClr val="000000"/>
                </a:solidFill>
                <a:latin typeface="Times New Roman"/>
                <a:cs typeface="Times New Roman"/>
              </a:rPr>
              <a:t>	5.	Deadly even in small quantities</a:t>
            </a:r>
          </a:p>
        </p:txBody>
      </p:sp>
      <p:sp>
        <p:nvSpPr>
          <p:cNvPr id="25" name="TextBox 24"/>
          <p:cNvSpPr txBox="1"/>
          <p:nvPr/>
        </p:nvSpPr>
        <p:spPr>
          <a:xfrm>
            <a:off x="682962" y="3949441"/>
            <a:ext cx="7131899" cy="461665"/>
          </a:xfrm>
          <a:prstGeom prst="rect">
            <a:avLst/>
          </a:prstGeom>
          <a:noFill/>
        </p:spPr>
        <p:txBody>
          <a:bodyPr wrap="square" rtlCol="0">
            <a:spAutoFit/>
          </a:bodyPr>
          <a:lstStyle/>
          <a:p>
            <a:r>
              <a:rPr lang="en-US" sz="2400" dirty="0" smtClean="0">
                <a:solidFill>
                  <a:srgbClr val="000000"/>
                </a:solidFill>
                <a:latin typeface="Times New Roman"/>
                <a:cs typeface="Times New Roman"/>
              </a:rPr>
              <a:t>The parts of the paragraph could be shown as follows: </a:t>
            </a:r>
            <a:endParaRPr lang="en-US" sz="2400" dirty="0">
              <a:latin typeface="Times New Roman"/>
              <a:cs typeface="Times New Roman"/>
            </a:endParaRPr>
          </a:p>
        </p:txBody>
      </p:sp>
      <p:sp>
        <p:nvSpPr>
          <p:cNvPr id="10"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140951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7" name="TextBox 6"/>
          <p:cNvSpPr txBox="1"/>
          <p:nvPr/>
        </p:nvSpPr>
        <p:spPr>
          <a:xfrm>
            <a:off x="28163" y="329898"/>
            <a:ext cx="2310523" cy="307777"/>
          </a:xfrm>
          <a:prstGeom prst="rect">
            <a:avLst/>
          </a:prstGeom>
          <a:noFill/>
        </p:spPr>
        <p:txBody>
          <a:bodyPr wrap="none" rtlCol="0">
            <a:spAutoFit/>
          </a:bodyPr>
          <a:lstStyle/>
          <a:p>
            <a:r>
              <a:rPr lang="en-US" sz="1400" dirty="0">
                <a:solidFill>
                  <a:srgbClr val="2E8538">
                    <a:alpha val="70000"/>
                  </a:srgbClr>
                </a:solidFill>
                <a:latin typeface="Arial"/>
                <a:cs typeface="Arial"/>
              </a:rPr>
              <a:t>Recognizing the Main Idea</a:t>
            </a:r>
          </a:p>
        </p:txBody>
      </p:sp>
      <p:sp>
        <p:nvSpPr>
          <p:cNvPr id="10" name="TextBox 9"/>
          <p:cNvSpPr txBox="1"/>
          <p:nvPr/>
        </p:nvSpPr>
        <p:spPr>
          <a:xfrm>
            <a:off x="1002449" y="1714121"/>
            <a:ext cx="7131899" cy="830997"/>
          </a:xfrm>
          <a:prstGeom prst="rect">
            <a:avLst/>
          </a:prstGeom>
          <a:noFill/>
        </p:spPr>
        <p:txBody>
          <a:bodyPr wrap="square" rtlCol="0">
            <a:spAutoFit/>
          </a:bodyPr>
          <a:lstStyle/>
          <a:p>
            <a:r>
              <a:rPr lang="en-US" sz="2400" dirty="0" smtClean="0">
                <a:solidFill>
                  <a:srgbClr val="000000"/>
                </a:solidFill>
                <a:latin typeface="Times New Roman"/>
                <a:cs typeface="Times New Roman"/>
              </a:rPr>
              <a:t>As you read a paragraph, remember to ask yourself </a:t>
            </a:r>
          </a:p>
          <a:p>
            <a:r>
              <a:rPr lang="en-US" sz="2400" dirty="0" smtClean="0">
                <a:solidFill>
                  <a:srgbClr val="000000"/>
                </a:solidFill>
                <a:latin typeface="Times New Roman"/>
                <a:cs typeface="Times New Roman"/>
              </a:rPr>
              <a:t>these key questions: </a:t>
            </a:r>
            <a:endParaRPr lang="en-US" sz="2400" dirty="0">
              <a:latin typeface="Times New Roman"/>
              <a:cs typeface="Times New Roman"/>
            </a:endParaRPr>
          </a:p>
        </p:txBody>
      </p:sp>
      <p:sp>
        <p:nvSpPr>
          <p:cNvPr id="11" name="Rectangle 10"/>
          <p:cNvSpPr>
            <a:spLocks noChangeArrowheads="1"/>
          </p:cNvSpPr>
          <p:nvPr/>
        </p:nvSpPr>
        <p:spPr bwMode="auto">
          <a:xfrm>
            <a:off x="1494093" y="2804713"/>
            <a:ext cx="6740014" cy="830997"/>
          </a:xfrm>
          <a:prstGeom prst="rect">
            <a:avLst/>
          </a:prstGeom>
          <a:noFill/>
          <a:ln>
            <a:noFill/>
          </a:ln>
          <a:extLst>
            <a:ext uri="{909E8E84-426E-40dd-AFC4-6F175D3DCCD1}">
              <a14:hiddenFill xmlns:a14="http://schemas.microsoft.com/office/drawing/2010/main" xmlns="">
                <a:solidFill>
                  <a:srgbClr val="DAFFE7"/>
                </a:solidFill>
              </a14:hiddenFill>
            </a:ext>
            <a:ext uri="{91240B29-F687-4f45-9708-019B960494DF}">
              <a14:hiddenLine xmlns:a14="http://schemas.microsoft.com/office/drawing/2010/main" xmlns="" w="9525">
                <a:solidFill>
                  <a:schemeClr val="hlink"/>
                </a:solidFill>
                <a:miter lim="800000"/>
                <a:headEnd/>
                <a:tailEnd/>
              </a14:hiddenLine>
            </a:ext>
          </a:extLst>
        </p:spPr>
        <p:txBody>
          <a:bodyPr wrap="square" rIns="0">
            <a:spAutoFit/>
          </a:bodyPr>
          <a:lstStyle/>
          <a:p>
            <a:pPr>
              <a:tabLst>
                <a:tab pos="452438" algn="l"/>
                <a:tab pos="3081338" algn="l"/>
                <a:tab pos="5721350" algn="l"/>
              </a:tabLst>
            </a:pPr>
            <a:r>
              <a:rPr lang="en-US" sz="2400" dirty="0">
                <a:solidFill>
                  <a:srgbClr val="000000"/>
                </a:solidFill>
                <a:latin typeface="Times New Roman"/>
                <a:cs typeface="Times New Roman"/>
              </a:rPr>
              <a:t>Ask yourself, “What seems to be the topic of the paragraph?” </a:t>
            </a:r>
            <a:endParaRPr lang="en-US" sz="2400" dirty="0">
              <a:latin typeface="Times New Roman"/>
              <a:cs typeface="Times New Roman"/>
            </a:endParaRPr>
          </a:p>
        </p:txBody>
      </p:sp>
      <p:sp>
        <p:nvSpPr>
          <p:cNvPr id="12" name="TextBox 11"/>
          <p:cNvSpPr txBox="1"/>
          <p:nvPr/>
        </p:nvSpPr>
        <p:spPr>
          <a:xfrm>
            <a:off x="947196" y="2837382"/>
            <a:ext cx="355837" cy="461665"/>
          </a:xfrm>
          <a:prstGeom prst="rect">
            <a:avLst/>
          </a:prstGeom>
          <a:noFill/>
        </p:spPr>
        <p:txBody>
          <a:bodyPr wrap="none" rtlCol="0">
            <a:spAutoFit/>
          </a:bodyPr>
          <a:lstStyle/>
          <a:p>
            <a:r>
              <a:rPr lang="en-US" sz="2400" dirty="0" smtClean="0">
                <a:solidFill>
                  <a:srgbClr val="00B400"/>
                </a:solidFill>
                <a:latin typeface="Arial"/>
                <a:cs typeface="Arial"/>
              </a:rPr>
              <a:t>1</a:t>
            </a:r>
            <a:endParaRPr lang="en-US" sz="2400" dirty="0">
              <a:solidFill>
                <a:srgbClr val="00B400"/>
              </a:solidFill>
              <a:latin typeface="Arial"/>
              <a:cs typeface="Arial"/>
            </a:endParaRPr>
          </a:p>
        </p:txBody>
      </p:sp>
      <p:sp>
        <p:nvSpPr>
          <p:cNvPr id="13" name="Rectangle 12"/>
          <p:cNvSpPr>
            <a:spLocks noChangeArrowheads="1"/>
          </p:cNvSpPr>
          <p:nvPr/>
        </p:nvSpPr>
        <p:spPr bwMode="auto">
          <a:xfrm>
            <a:off x="1501660" y="3625513"/>
            <a:ext cx="6740014" cy="830997"/>
          </a:xfrm>
          <a:prstGeom prst="rect">
            <a:avLst/>
          </a:prstGeom>
          <a:noFill/>
          <a:ln>
            <a:noFill/>
          </a:ln>
          <a:extLst>
            <a:ext uri="{909E8E84-426E-40dd-AFC4-6F175D3DCCD1}">
              <a14:hiddenFill xmlns:a14="http://schemas.microsoft.com/office/drawing/2010/main" xmlns="">
                <a:solidFill>
                  <a:srgbClr val="DAFFE7"/>
                </a:solidFill>
              </a14:hiddenFill>
            </a:ext>
            <a:ext uri="{91240B29-F687-4f45-9708-019B960494DF}">
              <a14:hiddenLine xmlns:a14="http://schemas.microsoft.com/office/drawing/2010/main" xmlns="" w="9525">
                <a:solidFill>
                  <a:schemeClr val="hlink"/>
                </a:solidFill>
                <a:miter lim="800000"/>
                <a:headEnd/>
                <a:tailEnd/>
              </a14:hiddenLine>
            </a:ext>
          </a:extLst>
        </p:spPr>
        <p:txBody>
          <a:bodyPr wrap="square" rIns="0">
            <a:spAutoFit/>
          </a:bodyPr>
          <a:lstStyle/>
          <a:p>
            <a:pPr>
              <a:tabLst>
                <a:tab pos="452438" algn="l"/>
                <a:tab pos="3081338" algn="l"/>
                <a:tab pos="5721350" algn="l"/>
              </a:tabLst>
            </a:pPr>
            <a:r>
              <a:rPr lang="en-US" sz="2400" dirty="0">
                <a:solidFill>
                  <a:srgbClr val="000000"/>
                </a:solidFill>
                <a:latin typeface="Times New Roman"/>
                <a:cs typeface="Times New Roman"/>
              </a:rPr>
              <a:t>Next, ask yourself, “What point is the writer making about this topic?” This will be the main idea.</a:t>
            </a:r>
            <a:endParaRPr lang="en-US" sz="2400" dirty="0">
              <a:latin typeface="Times New Roman"/>
              <a:cs typeface="Times New Roman"/>
            </a:endParaRPr>
          </a:p>
        </p:txBody>
      </p:sp>
      <p:sp>
        <p:nvSpPr>
          <p:cNvPr id="14" name="TextBox 13"/>
          <p:cNvSpPr txBox="1"/>
          <p:nvPr/>
        </p:nvSpPr>
        <p:spPr>
          <a:xfrm>
            <a:off x="954763" y="3647042"/>
            <a:ext cx="355837" cy="461665"/>
          </a:xfrm>
          <a:prstGeom prst="rect">
            <a:avLst/>
          </a:prstGeom>
          <a:noFill/>
        </p:spPr>
        <p:txBody>
          <a:bodyPr wrap="none" rtlCol="0">
            <a:spAutoFit/>
          </a:bodyPr>
          <a:lstStyle/>
          <a:p>
            <a:r>
              <a:rPr lang="en-US" sz="2400" dirty="0">
                <a:solidFill>
                  <a:srgbClr val="00B400"/>
                </a:solidFill>
                <a:latin typeface="Arial"/>
                <a:cs typeface="Arial"/>
              </a:rPr>
              <a:t>2</a:t>
            </a:r>
          </a:p>
        </p:txBody>
      </p:sp>
      <p:sp>
        <p:nvSpPr>
          <p:cNvPr id="15" name="Rectangle 14"/>
          <p:cNvSpPr>
            <a:spLocks noChangeArrowheads="1"/>
          </p:cNvSpPr>
          <p:nvPr/>
        </p:nvSpPr>
        <p:spPr bwMode="auto">
          <a:xfrm>
            <a:off x="1509227" y="4457453"/>
            <a:ext cx="6740014" cy="1200328"/>
          </a:xfrm>
          <a:prstGeom prst="rect">
            <a:avLst/>
          </a:prstGeom>
          <a:noFill/>
          <a:ln>
            <a:noFill/>
          </a:ln>
          <a:extLst>
            <a:ext uri="{909E8E84-426E-40dd-AFC4-6F175D3DCCD1}">
              <a14:hiddenFill xmlns:a14="http://schemas.microsoft.com/office/drawing/2010/main" xmlns="">
                <a:solidFill>
                  <a:srgbClr val="DAFFE7"/>
                </a:solidFill>
              </a14:hiddenFill>
            </a:ext>
            <a:ext uri="{91240B29-F687-4f45-9708-019B960494DF}">
              <a14:hiddenLine xmlns:a14="http://schemas.microsoft.com/office/drawing/2010/main" xmlns="" w="9525">
                <a:solidFill>
                  <a:schemeClr val="hlink"/>
                </a:solidFill>
                <a:miter lim="800000"/>
                <a:headEnd/>
                <a:tailEnd/>
              </a14:hiddenLine>
            </a:ext>
          </a:extLst>
        </p:spPr>
        <p:txBody>
          <a:bodyPr wrap="square" rIns="0">
            <a:spAutoFit/>
          </a:bodyPr>
          <a:lstStyle/>
          <a:p>
            <a:pPr>
              <a:tabLst>
                <a:tab pos="452438" algn="l"/>
                <a:tab pos="3081338" algn="l"/>
                <a:tab pos="5721350" algn="l"/>
              </a:tabLst>
            </a:pPr>
            <a:r>
              <a:rPr lang="en-US" sz="2400" dirty="0">
                <a:solidFill>
                  <a:srgbClr val="000000"/>
                </a:solidFill>
                <a:latin typeface="Times New Roman"/>
                <a:cs typeface="Times New Roman"/>
              </a:rPr>
              <a:t>Then test what you think is the main idea by asking, “Is this statement supported by most of the other material in the paragraph?”</a:t>
            </a:r>
            <a:endParaRPr lang="en-US" sz="2400" dirty="0">
              <a:latin typeface="Times New Roman"/>
              <a:cs typeface="Times New Roman"/>
            </a:endParaRPr>
          </a:p>
        </p:txBody>
      </p:sp>
      <p:sp>
        <p:nvSpPr>
          <p:cNvPr id="16" name="TextBox 15"/>
          <p:cNvSpPr txBox="1"/>
          <p:nvPr/>
        </p:nvSpPr>
        <p:spPr>
          <a:xfrm>
            <a:off x="962330" y="4478982"/>
            <a:ext cx="355837" cy="461665"/>
          </a:xfrm>
          <a:prstGeom prst="rect">
            <a:avLst/>
          </a:prstGeom>
          <a:noFill/>
        </p:spPr>
        <p:txBody>
          <a:bodyPr wrap="none" rtlCol="0">
            <a:spAutoFit/>
          </a:bodyPr>
          <a:lstStyle/>
          <a:p>
            <a:r>
              <a:rPr lang="en-US" sz="2400" dirty="0" smtClean="0">
                <a:solidFill>
                  <a:srgbClr val="00B400"/>
                </a:solidFill>
                <a:latin typeface="Arial"/>
                <a:cs typeface="Arial"/>
              </a:rPr>
              <a:t>3</a:t>
            </a:r>
            <a:endParaRPr lang="en-US" sz="2400" dirty="0">
              <a:solidFill>
                <a:srgbClr val="00B400"/>
              </a:solidFill>
              <a:latin typeface="Arial"/>
              <a:cs typeface="Arial"/>
            </a:endParaRPr>
          </a:p>
        </p:txBody>
      </p:sp>
      <p:sp>
        <p:nvSpPr>
          <p:cNvPr id="17"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204936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7" name="TextBox 6"/>
          <p:cNvSpPr txBox="1"/>
          <p:nvPr/>
        </p:nvSpPr>
        <p:spPr>
          <a:xfrm>
            <a:off x="28163" y="329898"/>
            <a:ext cx="2310523" cy="307777"/>
          </a:xfrm>
          <a:prstGeom prst="rect">
            <a:avLst/>
          </a:prstGeom>
          <a:noFill/>
        </p:spPr>
        <p:txBody>
          <a:bodyPr wrap="none" rtlCol="0">
            <a:spAutoFit/>
          </a:bodyPr>
          <a:lstStyle/>
          <a:p>
            <a:r>
              <a:rPr lang="en-US" sz="1400" dirty="0">
                <a:solidFill>
                  <a:srgbClr val="2E8538">
                    <a:alpha val="70000"/>
                  </a:srgbClr>
                </a:solidFill>
                <a:latin typeface="Arial"/>
                <a:cs typeface="Arial"/>
              </a:rPr>
              <a:t>Recognizing the Main Idea</a:t>
            </a:r>
          </a:p>
        </p:txBody>
      </p:sp>
      <p:sp>
        <p:nvSpPr>
          <p:cNvPr id="10" name="TextBox 9"/>
          <p:cNvSpPr txBox="1"/>
          <p:nvPr/>
        </p:nvSpPr>
        <p:spPr>
          <a:xfrm>
            <a:off x="445384" y="1441847"/>
            <a:ext cx="8650224" cy="461665"/>
          </a:xfrm>
          <a:prstGeom prst="rect">
            <a:avLst/>
          </a:prstGeom>
          <a:noFill/>
        </p:spPr>
        <p:txBody>
          <a:bodyPr wrap="none" rtlCol="0">
            <a:spAutoFit/>
          </a:bodyPr>
          <a:lstStyle/>
          <a:p>
            <a:r>
              <a:rPr lang="en-US" sz="2400" b="1" dirty="0" smtClean="0">
                <a:solidFill>
                  <a:srgbClr val="3D65B1"/>
                </a:solidFill>
                <a:latin typeface="Arial"/>
                <a:cs typeface="Arial"/>
              </a:rPr>
              <a:t>3  Find and Use Key Words to Lead You to the Main Idea</a:t>
            </a:r>
            <a:endParaRPr lang="en-US" sz="2400" b="1" dirty="0">
              <a:solidFill>
                <a:srgbClr val="3D65B1"/>
              </a:solidFill>
              <a:latin typeface="Arial"/>
              <a:cs typeface="Arial"/>
            </a:endParaRPr>
          </a:p>
        </p:txBody>
      </p:sp>
      <p:sp>
        <p:nvSpPr>
          <p:cNvPr id="11" name="TextBox 10"/>
          <p:cNvSpPr txBox="1"/>
          <p:nvPr/>
        </p:nvSpPr>
        <p:spPr>
          <a:xfrm>
            <a:off x="1214680" y="3348768"/>
            <a:ext cx="6839712" cy="830997"/>
          </a:xfrm>
          <a:prstGeom prst="rect">
            <a:avLst/>
          </a:prstGeom>
          <a:noFill/>
        </p:spPr>
        <p:txBody>
          <a:bodyPr wrap="square" rtlCol="0">
            <a:spAutoFit/>
          </a:bodyPr>
          <a:lstStyle/>
          <a:p>
            <a:pPr indent="1370013"/>
            <a:r>
              <a:rPr lang="en-US" sz="2400" dirty="0">
                <a:solidFill>
                  <a:srgbClr val="000000"/>
                </a:solidFill>
                <a:latin typeface="Times New Roman"/>
                <a:cs typeface="Times New Roman"/>
              </a:rPr>
              <a:t>They announce it by using </a:t>
            </a:r>
            <a:r>
              <a:rPr lang="en-US" sz="2400" b="1" dirty="0">
                <a:solidFill>
                  <a:srgbClr val="B41A2D"/>
                </a:solidFill>
                <a:latin typeface="Times New Roman"/>
                <a:cs typeface="Times New Roman"/>
              </a:rPr>
              <a:t>key words</a:t>
            </a:r>
            <a:r>
              <a:rPr lang="en-US" sz="2400" dirty="0">
                <a:solidFill>
                  <a:srgbClr val="000000"/>
                </a:solidFill>
                <a:latin typeface="Times New Roman"/>
                <a:cs typeface="Times New Roman"/>
              </a:rPr>
              <a:t>—verbal clues that are easy to recognize. </a:t>
            </a:r>
            <a:endParaRPr lang="en-US" sz="2400" dirty="0">
              <a:latin typeface="Times New Roman"/>
              <a:cs typeface="Times New Roman"/>
            </a:endParaRPr>
          </a:p>
        </p:txBody>
      </p:sp>
      <p:sp>
        <p:nvSpPr>
          <p:cNvPr id="12" name="TextBox 11"/>
          <p:cNvSpPr txBox="1"/>
          <p:nvPr/>
        </p:nvSpPr>
        <p:spPr>
          <a:xfrm>
            <a:off x="1210782" y="2991419"/>
            <a:ext cx="6839712" cy="830997"/>
          </a:xfrm>
          <a:prstGeom prst="rect">
            <a:avLst/>
          </a:prstGeom>
          <a:noFill/>
        </p:spPr>
        <p:txBody>
          <a:bodyPr wrap="square" rtlCol="0">
            <a:spAutoFit/>
          </a:bodyPr>
          <a:lstStyle/>
          <a:p>
            <a:r>
              <a:rPr lang="en-US" sz="2400" dirty="0">
                <a:solidFill>
                  <a:srgbClr val="000000"/>
                </a:solidFill>
                <a:latin typeface="Times New Roman"/>
                <a:cs typeface="Times New Roman"/>
              </a:rPr>
              <a:t>Sometimes authors make it fairly easy to find their </a:t>
            </a:r>
            <a:r>
              <a:rPr lang="en-US" sz="2400" dirty="0">
                <a:solidFill>
                  <a:srgbClr val="8B3B85"/>
                </a:solidFill>
                <a:latin typeface="Times New Roman"/>
                <a:cs typeface="Times New Roman"/>
              </a:rPr>
              <a:t>main idea</a:t>
            </a:r>
            <a:r>
              <a:rPr lang="en-US" sz="2400" dirty="0">
                <a:solidFill>
                  <a:srgbClr val="000000"/>
                </a:solidFill>
                <a:latin typeface="Times New Roman"/>
                <a:cs typeface="Times New Roman"/>
              </a:rPr>
              <a:t>.</a:t>
            </a:r>
            <a:endParaRPr lang="en-US" sz="2400" dirty="0">
              <a:latin typeface="Times New Roman"/>
              <a:cs typeface="Times New Roman"/>
            </a:endParaRPr>
          </a:p>
        </p:txBody>
      </p:sp>
      <p:sp>
        <p:nvSpPr>
          <p:cNvPr id="9"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245351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7" name="TextBox 6"/>
          <p:cNvSpPr txBox="1"/>
          <p:nvPr/>
        </p:nvSpPr>
        <p:spPr>
          <a:xfrm>
            <a:off x="28163" y="329898"/>
            <a:ext cx="2310523" cy="307777"/>
          </a:xfrm>
          <a:prstGeom prst="rect">
            <a:avLst/>
          </a:prstGeom>
          <a:noFill/>
        </p:spPr>
        <p:txBody>
          <a:bodyPr wrap="none" rtlCol="0">
            <a:spAutoFit/>
          </a:bodyPr>
          <a:lstStyle/>
          <a:p>
            <a:r>
              <a:rPr lang="en-US" sz="1400" dirty="0">
                <a:solidFill>
                  <a:srgbClr val="2E8538">
                    <a:alpha val="70000"/>
                  </a:srgbClr>
                </a:solidFill>
                <a:latin typeface="Arial"/>
                <a:cs typeface="Arial"/>
              </a:rPr>
              <a:t>Recognizing the Main Idea</a:t>
            </a:r>
          </a:p>
        </p:txBody>
      </p:sp>
      <p:sp>
        <p:nvSpPr>
          <p:cNvPr id="10" name="TextBox 9"/>
          <p:cNvSpPr txBox="1"/>
          <p:nvPr/>
        </p:nvSpPr>
        <p:spPr>
          <a:xfrm>
            <a:off x="2185710" y="330802"/>
            <a:ext cx="4013927"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3 Use Key Words to Lead You to the Main Idea</a:t>
            </a:r>
            <a:endParaRPr lang="en-US" sz="1400" dirty="0">
              <a:solidFill>
                <a:srgbClr val="3D65B1">
                  <a:alpha val="70000"/>
                </a:srgbClr>
              </a:solidFill>
              <a:latin typeface="Arial"/>
              <a:cs typeface="Arial"/>
            </a:endParaRPr>
          </a:p>
        </p:txBody>
      </p:sp>
      <p:sp>
        <p:nvSpPr>
          <p:cNvPr id="11" name="TextBox 10"/>
          <p:cNvSpPr txBox="1"/>
          <p:nvPr/>
        </p:nvSpPr>
        <p:spPr>
          <a:xfrm>
            <a:off x="1065948" y="1843879"/>
            <a:ext cx="7223760" cy="830997"/>
          </a:xfrm>
          <a:prstGeom prst="rect">
            <a:avLst/>
          </a:prstGeom>
          <a:noFill/>
        </p:spPr>
        <p:txBody>
          <a:bodyPr wrap="square" rtlCol="0">
            <a:spAutoFit/>
          </a:bodyPr>
          <a:lstStyle/>
          <a:p>
            <a:r>
              <a:rPr lang="en-US" sz="2400" dirty="0">
                <a:solidFill>
                  <a:srgbClr val="000000"/>
                </a:solidFill>
                <a:latin typeface="Times New Roman"/>
                <a:cs typeface="Times New Roman"/>
              </a:rPr>
              <a:t>One group of key words is </a:t>
            </a:r>
            <a:r>
              <a:rPr lang="en-US" sz="2400" b="1" dirty="0">
                <a:solidFill>
                  <a:srgbClr val="9F2785"/>
                </a:solidFill>
                <a:latin typeface="Times New Roman"/>
                <a:cs typeface="Times New Roman"/>
              </a:rPr>
              <a:t>list words</a:t>
            </a:r>
            <a:r>
              <a:rPr lang="en-US" sz="2400" dirty="0">
                <a:solidFill>
                  <a:srgbClr val="000000"/>
                </a:solidFill>
                <a:latin typeface="Times New Roman"/>
                <a:cs typeface="Times New Roman"/>
              </a:rPr>
              <a:t>, which tell you a list of items is to follow.</a:t>
            </a:r>
            <a:endParaRPr lang="en-US" sz="2400" dirty="0">
              <a:latin typeface="Times New Roman"/>
              <a:cs typeface="Times New Roman"/>
            </a:endParaRPr>
          </a:p>
        </p:txBody>
      </p:sp>
      <p:sp>
        <p:nvSpPr>
          <p:cNvPr id="12" name="TextBox 11"/>
          <p:cNvSpPr txBox="1"/>
          <p:nvPr/>
        </p:nvSpPr>
        <p:spPr>
          <a:xfrm>
            <a:off x="1069847" y="2705683"/>
            <a:ext cx="7315200" cy="830997"/>
          </a:xfrm>
          <a:prstGeom prst="rect">
            <a:avLst/>
          </a:prstGeom>
          <a:noFill/>
        </p:spPr>
        <p:txBody>
          <a:bodyPr wrap="square" rtlCol="0">
            <a:spAutoFit/>
          </a:bodyPr>
          <a:lstStyle/>
          <a:p>
            <a:r>
              <a:rPr lang="en-US" sz="2400" dirty="0">
                <a:solidFill>
                  <a:srgbClr val="000000"/>
                </a:solidFill>
                <a:latin typeface="Times New Roman"/>
                <a:cs typeface="Times New Roman"/>
              </a:rPr>
              <a:t>T</a:t>
            </a:r>
            <a:r>
              <a:rPr lang="en-US" sz="2400" dirty="0" smtClean="0">
                <a:solidFill>
                  <a:srgbClr val="000000"/>
                </a:solidFill>
                <a:latin typeface="Times New Roman"/>
                <a:cs typeface="Times New Roman"/>
              </a:rPr>
              <a:t>he </a:t>
            </a:r>
            <a:r>
              <a:rPr lang="en-US" sz="2400" dirty="0">
                <a:solidFill>
                  <a:srgbClr val="000000"/>
                </a:solidFill>
                <a:latin typeface="Times New Roman"/>
                <a:cs typeface="Times New Roman"/>
              </a:rPr>
              <a:t>main idea in the paragraph about </a:t>
            </a:r>
            <a:r>
              <a:rPr lang="en-US" sz="2400" dirty="0" smtClean="0">
                <a:solidFill>
                  <a:srgbClr val="000000"/>
                </a:solidFill>
                <a:latin typeface="Times New Roman"/>
                <a:cs typeface="Times New Roman"/>
              </a:rPr>
              <a:t>TV violence was </a:t>
            </a:r>
            <a:r>
              <a:rPr lang="en-US" sz="2400" dirty="0">
                <a:solidFill>
                  <a:srgbClr val="000000"/>
                </a:solidFill>
                <a:latin typeface="Times New Roman"/>
                <a:cs typeface="Times New Roman"/>
              </a:rPr>
              <a:t>stated like this:</a:t>
            </a:r>
            <a:endParaRPr lang="en-US" sz="2400" dirty="0">
              <a:latin typeface="Times New Roman"/>
              <a:cs typeface="Times New Roman"/>
            </a:endParaRPr>
          </a:p>
        </p:txBody>
      </p:sp>
      <p:sp>
        <p:nvSpPr>
          <p:cNvPr id="13" name="TextBox 12"/>
          <p:cNvSpPr txBox="1"/>
          <p:nvPr/>
        </p:nvSpPr>
        <p:spPr>
          <a:xfrm>
            <a:off x="1069849" y="4514417"/>
            <a:ext cx="7002518" cy="830997"/>
          </a:xfrm>
          <a:prstGeom prst="rect">
            <a:avLst/>
          </a:prstGeom>
          <a:noFill/>
        </p:spPr>
        <p:txBody>
          <a:bodyPr wrap="square" rtlCol="0">
            <a:spAutoFit/>
          </a:bodyPr>
          <a:lstStyle/>
          <a:p>
            <a:r>
              <a:rPr lang="en-US" sz="2400" dirty="0">
                <a:solidFill>
                  <a:srgbClr val="000000"/>
                </a:solidFill>
                <a:latin typeface="Times New Roman"/>
                <a:cs typeface="Times New Roman"/>
              </a:rPr>
              <a:t>The expression </a:t>
            </a:r>
            <a:r>
              <a:rPr lang="en-US" sz="2400" i="1" dirty="0" smtClean="0">
                <a:solidFill>
                  <a:srgbClr val="000000"/>
                </a:solidFill>
                <a:latin typeface="Times New Roman"/>
                <a:cs typeface="Times New Roman"/>
              </a:rPr>
              <a:t>negative ways </a:t>
            </a:r>
            <a:r>
              <a:rPr lang="en-US" sz="2400" dirty="0" smtClean="0">
                <a:solidFill>
                  <a:srgbClr val="000000"/>
                </a:solidFill>
                <a:latin typeface="Times New Roman"/>
                <a:cs typeface="Times New Roman"/>
              </a:rPr>
              <a:t>helps </a:t>
            </a:r>
            <a:r>
              <a:rPr lang="en-US" sz="2400" dirty="0">
                <a:solidFill>
                  <a:srgbClr val="000000"/>
                </a:solidFill>
                <a:latin typeface="Times New Roman"/>
                <a:cs typeface="Times New Roman"/>
              </a:rPr>
              <a:t>you zero in </a:t>
            </a:r>
            <a:r>
              <a:rPr lang="en-US" sz="2400" dirty="0" smtClean="0">
                <a:solidFill>
                  <a:srgbClr val="000000"/>
                </a:solidFill>
                <a:latin typeface="Times New Roman"/>
                <a:cs typeface="Times New Roman"/>
              </a:rPr>
              <a:t>on your target:  </a:t>
            </a:r>
            <a:r>
              <a:rPr lang="en-US" sz="2400" dirty="0">
                <a:solidFill>
                  <a:srgbClr val="000000"/>
                </a:solidFill>
                <a:latin typeface="Times New Roman"/>
                <a:cs typeface="Times New Roman"/>
              </a:rPr>
              <a:t>the </a:t>
            </a:r>
            <a:r>
              <a:rPr lang="en-US" sz="2400" dirty="0">
                <a:solidFill>
                  <a:srgbClr val="8B3B85"/>
                </a:solidFill>
                <a:latin typeface="Times New Roman"/>
                <a:cs typeface="Times New Roman"/>
              </a:rPr>
              <a:t>main idea</a:t>
            </a:r>
            <a:r>
              <a:rPr lang="en-US" sz="2400" dirty="0">
                <a:solidFill>
                  <a:srgbClr val="000000"/>
                </a:solidFill>
                <a:latin typeface="Times New Roman"/>
                <a:cs typeface="Times New Roman"/>
              </a:rPr>
              <a:t>.</a:t>
            </a:r>
            <a:endParaRPr lang="en-US" sz="2400" dirty="0">
              <a:latin typeface="Times New Roman"/>
              <a:cs typeface="Times New Roman"/>
            </a:endParaRPr>
          </a:p>
        </p:txBody>
      </p:sp>
      <p:sp>
        <p:nvSpPr>
          <p:cNvPr id="14" name="Rectangle 4"/>
          <p:cNvSpPr>
            <a:spLocks noChangeArrowheads="1"/>
          </p:cNvSpPr>
          <p:nvPr/>
        </p:nvSpPr>
        <p:spPr bwMode="auto">
          <a:xfrm>
            <a:off x="758007" y="3611983"/>
            <a:ext cx="8037576" cy="532069"/>
          </a:xfrm>
          <a:prstGeom prst="rect">
            <a:avLst/>
          </a:prstGeom>
          <a:solidFill>
            <a:srgbClr val="FDEBCE">
              <a:alpha val="40000"/>
            </a:srgbClr>
          </a:solidFill>
          <a:ln w="9525">
            <a:solidFill>
              <a:srgbClr val="3D65B1"/>
            </a:solidFill>
            <a:miter lim="800000"/>
            <a:headEnd/>
            <a:tailEnd/>
          </a:ln>
        </p:spPr>
        <p:txBody>
          <a:bodyPr wrap="square" anchor="ctr">
            <a:noAutofit/>
          </a:bodyPr>
          <a:lstStyle/>
          <a:p>
            <a:pPr marL="288925"/>
            <a:r>
              <a:rPr lang="en-US" dirty="0">
                <a:solidFill>
                  <a:srgbClr val="000000"/>
                </a:solidFill>
                <a:latin typeface="Times New Roman"/>
                <a:cs typeface="Times New Roman"/>
              </a:rPr>
              <a:t>However, we now know that TV violence does affect people in negative ways.</a:t>
            </a:r>
            <a:endParaRPr lang="en-US" dirty="0">
              <a:latin typeface="Times New Roman"/>
              <a:cs typeface="Times New Roman"/>
            </a:endParaRPr>
          </a:p>
        </p:txBody>
      </p:sp>
      <p:sp>
        <p:nvSpPr>
          <p:cNvPr id="15" name="Rectangle 14"/>
          <p:cNvSpPr/>
          <p:nvPr/>
        </p:nvSpPr>
        <p:spPr>
          <a:xfrm>
            <a:off x="6918090" y="3764299"/>
            <a:ext cx="1371600" cy="297490"/>
          </a:xfrm>
          <a:prstGeom prst="rect">
            <a:avLst/>
          </a:prstGeom>
          <a:noFill/>
          <a:ln w="19050" cmpd="sng">
            <a:solidFill>
              <a:srgbClr val="8B3B8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137167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pic>
        <p:nvPicPr>
          <p:cNvPr id="2" name="Picture 1" descr="ch 2 p 6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36" y="2450592"/>
            <a:ext cx="8001000" cy="1162335"/>
          </a:xfrm>
          <a:prstGeom prst="rect">
            <a:avLst/>
          </a:prstGeom>
          <a:ln>
            <a:solidFill>
              <a:srgbClr val="3D65B1"/>
            </a:solidFill>
          </a:ln>
          <a:effectLst>
            <a:outerShdw blurRad="95250" dist="88900" dir="2700000" algn="tl" rotWithShape="0">
              <a:srgbClr val="3D65B1">
                <a:alpha val="38000"/>
              </a:srgbClr>
            </a:outerShdw>
          </a:effectLst>
        </p:spPr>
      </p:pic>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7" name="TextBox 6"/>
          <p:cNvSpPr txBox="1"/>
          <p:nvPr/>
        </p:nvSpPr>
        <p:spPr>
          <a:xfrm>
            <a:off x="28163" y="329898"/>
            <a:ext cx="2310523" cy="307777"/>
          </a:xfrm>
          <a:prstGeom prst="rect">
            <a:avLst/>
          </a:prstGeom>
          <a:noFill/>
        </p:spPr>
        <p:txBody>
          <a:bodyPr wrap="none" rtlCol="0">
            <a:spAutoFit/>
          </a:bodyPr>
          <a:lstStyle/>
          <a:p>
            <a:r>
              <a:rPr lang="en-US" sz="1400" dirty="0">
                <a:solidFill>
                  <a:srgbClr val="2E8538">
                    <a:alpha val="70000"/>
                  </a:srgbClr>
                </a:solidFill>
                <a:latin typeface="Arial"/>
                <a:cs typeface="Arial"/>
              </a:rPr>
              <a:t>Recognizing the Main Idea</a:t>
            </a:r>
          </a:p>
        </p:txBody>
      </p:sp>
      <p:sp>
        <p:nvSpPr>
          <p:cNvPr id="10" name="TextBox 9"/>
          <p:cNvSpPr txBox="1"/>
          <p:nvPr/>
        </p:nvSpPr>
        <p:spPr>
          <a:xfrm>
            <a:off x="2185710" y="330802"/>
            <a:ext cx="4013927"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3 Use Key Words to Lead You to the Main Idea</a:t>
            </a:r>
            <a:endParaRPr lang="en-US" sz="1400" dirty="0">
              <a:solidFill>
                <a:srgbClr val="3D65B1">
                  <a:alpha val="70000"/>
                </a:srgbClr>
              </a:solidFill>
              <a:latin typeface="Arial"/>
              <a:cs typeface="Arial"/>
            </a:endParaRPr>
          </a:p>
        </p:txBody>
      </p:sp>
      <p:sp>
        <p:nvSpPr>
          <p:cNvPr id="9" name="Rectangle 6"/>
          <p:cNvSpPr>
            <a:spLocks noChangeArrowheads="1"/>
          </p:cNvSpPr>
          <p:nvPr/>
        </p:nvSpPr>
        <p:spPr bwMode="auto">
          <a:xfrm>
            <a:off x="596851" y="1240192"/>
            <a:ext cx="8403336" cy="830997"/>
          </a:xfrm>
          <a:prstGeom prst="rect">
            <a:avLst/>
          </a:prstGeom>
          <a:noFill/>
          <a:ln>
            <a:noFill/>
          </a:ln>
          <a:extLst>
            <a:ext uri="{909E8E84-426E-40dd-AFC4-6F175D3DCCD1}">
              <a14:hiddenFill xmlns:a14="http://schemas.microsoft.com/office/drawing/2010/main" xmlns="">
                <a:solidFill>
                  <a:srgbClr val="DAFFE7"/>
                </a:solidFill>
              </a14:hiddenFill>
            </a:ext>
            <a:ext uri="{91240B29-F687-4f45-9708-019B960494DF}">
              <a14:hiddenLine xmlns:a14="http://schemas.microsoft.com/office/drawing/2010/main" xmlns="" w="9525">
                <a:solidFill>
                  <a:schemeClr val="hlink"/>
                </a:solidFill>
                <a:miter lim="800000"/>
                <a:headEnd/>
                <a:tailEnd/>
              </a14:hiddenLine>
            </a:ext>
          </a:extLst>
        </p:spPr>
        <p:txBody>
          <a:bodyPr rIns="0">
            <a:spAutoFit/>
          </a:bodyPr>
          <a:lstStyle/>
          <a:p>
            <a:pPr>
              <a:tabLst>
                <a:tab pos="452438" algn="l"/>
                <a:tab pos="3081338" algn="l"/>
                <a:tab pos="5721350" algn="l"/>
              </a:tabLst>
            </a:pPr>
            <a:r>
              <a:rPr lang="en-US" sz="2400" dirty="0" smtClean="0">
                <a:solidFill>
                  <a:srgbClr val="000000"/>
                </a:solidFill>
                <a:latin typeface="Times New Roman"/>
                <a:cs typeface="Times New Roman"/>
              </a:rPr>
              <a:t>Here are </a:t>
            </a:r>
            <a:r>
              <a:rPr lang="en-US" sz="2400" dirty="0">
                <a:solidFill>
                  <a:srgbClr val="000000"/>
                </a:solidFill>
                <a:latin typeface="Times New Roman"/>
                <a:cs typeface="Times New Roman"/>
              </a:rPr>
              <a:t>some common word groups that often announce </a:t>
            </a:r>
          </a:p>
          <a:p>
            <a:pPr>
              <a:tabLst>
                <a:tab pos="452438" algn="l"/>
                <a:tab pos="3081338" algn="l"/>
                <a:tab pos="5721350" algn="l"/>
              </a:tabLst>
            </a:pPr>
            <a:r>
              <a:rPr lang="en-US" sz="2400" dirty="0">
                <a:solidFill>
                  <a:srgbClr val="000000"/>
                </a:solidFill>
                <a:latin typeface="Times New Roman"/>
                <a:cs typeface="Times New Roman"/>
              </a:rPr>
              <a:t>a main </a:t>
            </a:r>
            <a:r>
              <a:rPr lang="en-US" sz="2400" dirty="0" smtClean="0">
                <a:solidFill>
                  <a:srgbClr val="000000"/>
                </a:solidFill>
                <a:latin typeface="Times New Roman"/>
                <a:cs typeface="Times New Roman"/>
              </a:rPr>
              <a:t>idea:</a:t>
            </a:r>
            <a:endParaRPr lang="en-US" sz="2400" dirty="0">
              <a:latin typeface="Times New Roman"/>
              <a:cs typeface="Times New Roman"/>
            </a:endParaRPr>
          </a:p>
        </p:txBody>
      </p:sp>
      <p:sp>
        <p:nvSpPr>
          <p:cNvPr id="11" name="Rectangle 11"/>
          <p:cNvSpPr>
            <a:spLocks noChangeArrowheads="1"/>
          </p:cNvSpPr>
          <p:nvPr/>
        </p:nvSpPr>
        <p:spPr bwMode="auto">
          <a:xfrm>
            <a:off x="554734" y="2071039"/>
            <a:ext cx="1627632" cy="369332"/>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578CD5"/>
                </a:solidFill>
                <a:miter lim="800000"/>
                <a:headEnd/>
                <a:tailEnd/>
              </a14:hiddenLine>
            </a:ext>
          </a:extLst>
        </p:spPr>
        <p:txBody>
          <a:bodyPr wrap="none">
            <a:spAutoFit/>
          </a:bodyPr>
          <a:lstStyle/>
          <a:p>
            <a:r>
              <a:rPr lang="en-US" sz="1800" i="1" dirty="0" smtClean="0">
                <a:solidFill>
                  <a:srgbClr val="3D65B1"/>
                </a:solidFill>
              </a:rPr>
              <a:t>List Words</a:t>
            </a:r>
            <a:endParaRPr lang="en-US" sz="1400" dirty="0">
              <a:solidFill>
                <a:srgbClr val="3D65B1"/>
              </a:solidFill>
            </a:endParaRPr>
          </a:p>
        </p:txBody>
      </p:sp>
      <p:sp>
        <p:nvSpPr>
          <p:cNvPr id="12" name="Rectangle 6"/>
          <p:cNvSpPr>
            <a:spLocks noChangeArrowheads="1"/>
          </p:cNvSpPr>
          <p:nvPr/>
        </p:nvSpPr>
        <p:spPr bwMode="auto">
          <a:xfrm>
            <a:off x="1010772" y="3956708"/>
            <a:ext cx="7763256" cy="1200328"/>
          </a:xfrm>
          <a:prstGeom prst="rect">
            <a:avLst/>
          </a:prstGeom>
          <a:noFill/>
          <a:ln>
            <a:noFill/>
          </a:ln>
          <a:extLst>
            <a:ext uri="{909E8E84-426E-40dd-AFC4-6F175D3DCCD1}">
              <a14:hiddenFill xmlns:a14="http://schemas.microsoft.com/office/drawing/2010/main" xmlns="">
                <a:solidFill>
                  <a:srgbClr val="DAFFE7"/>
                </a:solidFill>
              </a14:hiddenFill>
            </a:ext>
            <a:ext uri="{91240B29-F687-4f45-9708-019B960494DF}">
              <a14:hiddenLine xmlns:a14="http://schemas.microsoft.com/office/drawing/2010/main" xmlns="" w="9525">
                <a:solidFill>
                  <a:schemeClr val="hlink"/>
                </a:solidFill>
                <a:miter lim="800000"/>
                <a:headEnd/>
                <a:tailEnd/>
              </a14:hiddenLine>
            </a:ext>
          </a:extLst>
        </p:spPr>
        <p:txBody>
          <a:bodyPr wrap="square" rIns="0">
            <a:spAutoFit/>
          </a:bodyPr>
          <a:lstStyle/>
          <a:p>
            <a:pPr>
              <a:tabLst>
                <a:tab pos="452438" algn="l"/>
                <a:tab pos="3081338" algn="l"/>
                <a:tab pos="5721350" algn="l"/>
              </a:tabLst>
            </a:pPr>
            <a:r>
              <a:rPr lang="en-US" sz="2400" dirty="0">
                <a:solidFill>
                  <a:srgbClr val="000000"/>
                </a:solidFill>
                <a:latin typeface="Times New Roman"/>
                <a:cs typeface="Times New Roman"/>
              </a:rPr>
              <a:t>Note that each of them contains a word that ends in </a:t>
            </a:r>
            <a:r>
              <a:rPr lang="en-US" sz="2400" b="1" i="1" dirty="0">
                <a:solidFill>
                  <a:srgbClr val="000000"/>
                </a:solidFill>
                <a:latin typeface="Times New Roman"/>
                <a:cs typeface="Times New Roman"/>
              </a:rPr>
              <a:t>s</a:t>
            </a:r>
            <a:r>
              <a:rPr lang="en-US" sz="2400" dirty="0">
                <a:solidFill>
                  <a:srgbClr val="000000"/>
                </a:solidFill>
                <a:latin typeface="Times New Roman"/>
                <a:cs typeface="Times New Roman"/>
              </a:rPr>
              <a:t>—a plural that suggests the supporting details will be a list of items.</a:t>
            </a:r>
            <a:endParaRPr lang="en-US" sz="2400" dirty="0">
              <a:latin typeface="Times New Roman"/>
              <a:cs typeface="Times New Roman"/>
            </a:endParaRPr>
          </a:p>
        </p:txBody>
      </p:sp>
      <p:sp>
        <p:nvSpPr>
          <p:cNvPr id="13" name="Oval 12"/>
          <p:cNvSpPr/>
          <p:nvPr/>
        </p:nvSpPr>
        <p:spPr>
          <a:xfrm>
            <a:off x="1873210" y="2606040"/>
            <a:ext cx="129595" cy="23328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5101644" y="2611340"/>
            <a:ext cx="129595" cy="23328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7803693" y="2608020"/>
            <a:ext cx="129595" cy="23328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4711226" y="2890540"/>
            <a:ext cx="129595" cy="23328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8240556" y="2896060"/>
            <a:ext cx="129595" cy="23328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a:xfrm>
            <a:off x="2068804" y="3182780"/>
            <a:ext cx="129595" cy="23328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p:nvPr/>
        </p:nvSpPr>
        <p:spPr>
          <a:xfrm>
            <a:off x="5517689" y="3176960"/>
            <a:ext cx="129595" cy="23328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a:xfrm>
            <a:off x="7372881" y="3182480"/>
            <a:ext cx="129595" cy="23328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p:cNvSpPr/>
          <p:nvPr/>
        </p:nvSpPr>
        <p:spPr>
          <a:xfrm>
            <a:off x="2233824" y="2897790"/>
            <a:ext cx="129595" cy="23328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p:cNvSpPr/>
          <p:nvPr/>
        </p:nvSpPr>
        <p:spPr>
          <a:xfrm>
            <a:off x="2627224" y="2602480"/>
            <a:ext cx="129595" cy="23328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208014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childTnLst>
                                </p:cTn>
                              </p:par>
                            </p:childTnLst>
                          </p:cTn>
                        </p:par>
                        <p:par>
                          <p:cTn id="40" fill="hold">
                            <p:stCondLst>
                              <p:cond delay="1000"/>
                            </p:stCondLst>
                            <p:childTnLst>
                              <p:par>
                                <p:cTn id="41" presetID="35" presetClass="emph" presetSubtype="0" repeatCount="3000" fill="hold" grpId="1" nodeType="afterEffect">
                                  <p:stCondLst>
                                    <p:cond delay="0"/>
                                  </p:stCondLst>
                                  <p:childTnLst>
                                    <p:anim calcmode="discrete" valueType="str">
                                      <p:cBhvr>
                                        <p:cTn id="42" dur="1000" fill="hold"/>
                                        <p:tgtEl>
                                          <p:spTgt spid="13"/>
                                        </p:tgtEl>
                                        <p:attrNameLst>
                                          <p:attrName>style.visibility</p:attrName>
                                        </p:attrNameLst>
                                      </p:cBhvr>
                                      <p:tavLst>
                                        <p:tav tm="0">
                                          <p:val>
                                            <p:strVal val="hidden"/>
                                          </p:val>
                                        </p:tav>
                                        <p:tav tm="50000">
                                          <p:val>
                                            <p:strVal val="visible"/>
                                          </p:val>
                                        </p:tav>
                                      </p:tavLst>
                                    </p:anim>
                                  </p:childTnLst>
                                </p:cTn>
                              </p:par>
                              <p:par>
                                <p:cTn id="43" presetID="35" presetClass="emph" presetSubtype="0" repeatCount="3000" fill="hold" grpId="1" nodeType="withEffect">
                                  <p:stCondLst>
                                    <p:cond delay="0"/>
                                  </p:stCondLst>
                                  <p:childTnLst>
                                    <p:anim calcmode="discrete" valueType="str">
                                      <p:cBhvr>
                                        <p:cTn id="44" dur="1000" fill="hold"/>
                                        <p:tgtEl>
                                          <p:spTgt spid="14"/>
                                        </p:tgtEl>
                                        <p:attrNameLst>
                                          <p:attrName>style.visibility</p:attrName>
                                        </p:attrNameLst>
                                      </p:cBhvr>
                                      <p:tavLst>
                                        <p:tav tm="0">
                                          <p:val>
                                            <p:strVal val="hidden"/>
                                          </p:val>
                                        </p:tav>
                                        <p:tav tm="50000">
                                          <p:val>
                                            <p:strVal val="visible"/>
                                          </p:val>
                                        </p:tav>
                                      </p:tavLst>
                                    </p:anim>
                                  </p:childTnLst>
                                </p:cTn>
                              </p:par>
                              <p:par>
                                <p:cTn id="45" presetID="35" presetClass="emph" presetSubtype="0" repeatCount="3000" fill="hold" grpId="1" nodeType="withEffect">
                                  <p:stCondLst>
                                    <p:cond delay="0"/>
                                  </p:stCondLst>
                                  <p:childTnLst>
                                    <p:anim calcmode="discrete" valueType="str">
                                      <p:cBhvr>
                                        <p:cTn id="46" dur="1000" fill="hold"/>
                                        <p:tgtEl>
                                          <p:spTgt spid="15"/>
                                        </p:tgtEl>
                                        <p:attrNameLst>
                                          <p:attrName>style.visibility</p:attrName>
                                        </p:attrNameLst>
                                      </p:cBhvr>
                                      <p:tavLst>
                                        <p:tav tm="0">
                                          <p:val>
                                            <p:strVal val="hidden"/>
                                          </p:val>
                                        </p:tav>
                                        <p:tav tm="50000">
                                          <p:val>
                                            <p:strVal val="visible"/>
                                          </p:val>
                                        </p:tav>
                                      </p:tavLst>
                                    </p:anim>
                                  </p:childTnLst>
                                </p:cTn>
                              </p:par>
                              <p:par>
                                <p:cTn id="47" presetID="35" presetClass="emph" presetSubtype="0" repeatCount="3000" fill="hold" grpId="1" nodeType="withEffect">
                                  <p:stCondLst>
                                    <p:cond delay="0"/>
                                  </p:stCondLst>
                                  <p:childTnLst>
                                    <p:anim calcmode="discrete" valueType="str">
                                      <p:cBhvr>
                                        <p:cTn id="48" dur="1000" fill="hold"/>
                                        <p:tgtEl>
                                          <p:spTgt spid="16"/>
                                        </p:tgtEl>
                                        <p:attrNameLst>
                                          <p:attrName>style.visibility</p:attrName>
                                        </p:attrNameLst>
                                      </p:cBhvr>
                                      <p:tavLst>
                                        <p:tav tm="0">
                                          <p:val>
                                            <p:strVal val="hidden"/>
                                          </p:val>
                                        </p:tav>
                                        <p:tav tm="50000">
                                          <p:val>
                                            <p:strVal val="visible"/>
                                          </p:val>
                                        </p:tav>
                                      </p:tavLst>
                                    </p:anim>
                                  </p:childTnLst>
                                </p:cTn>
                              </p:par>
                              <p:par>
                                <p:cTn id="49" presetID="35" presetClass="emph" presetSubtype="0" repeatCount="3000" fill="hold" grpId="1" nodeType="withEffect">
                                  <p:stCondLst>
                                    <p:cond delay="0"/>
                                  </p:stCondLst>
                                  <p:childTnLst>
                                    <p:anim calcmode="discrete" valueType="str">
                                      <p:cBhvr>
                                        <p:cTn id="50" dur="1000" fill="hold"/>
                                        <p:tgtEl>
                                          <p:spTgt spid="17"/>
                                        </p:tgtEl>
                                        <p:attrNameLst>
                                          <p:attrName>style.visibility</p:attrName>
                                        </p:attrNameLst>
                                      </p:cBhvr>
                                      <p:tavLst>
                                        <p:tav tm="0">
                                          <p:val>
                                            <p:strVal val="hidden"/>
                                          </p:val>
                                        </p:tav>
                                        <p:tav tm="50000">
                                          <p:val>
                                            <p:strVal val="visible"/>
                                          </p:val>
                                        </p:tav>
                                      </p:tavLst>
                                    </p:anim>
                                  </p:childTnLst>
                                </p:cTn>
                              </p:par>
                              <p:par>
                                <p:cTn id="51" presetID="35" presetClass="emph" presetSubtype="0" repeatCount="3000" fill="hold" grpId="1" nodeType="withEffect">
                                  <p:stCondLst>
                                    <p:cond delay="0"/>
                                  </p:stCondLst>
                                  <p:childTnLst>
                                    <p:anim calcmode="discrete" valueType="str">
                                      <p:cBhvr>
                                        <p:cTn id="52" dur="1000" fill="hold"/>
                                        <p:tgtEl>
                                          <p:spTgt spid="20"/>
                                        </p:tgtEl>
                                        <p:attrNameLst>
                                          <p:attrName>style.visibility</p:attrName>
                                        </p:attrNameLst>
                                      </p:cBhvr>
                                      <p:tavLst>
                                        <p:tav tm="0">
                                          <p:val>
                                            <p:strVal val="hidden"/>
                                          </p:val>
                                        </p:tav>
                                        <p:tav tm="50000">
                                          <p:val>
                                            <p:strVal val="visible"/>
                                          </p:val>
                                        </p:tav>
                                      </p:tavLst>
                                    </p:anim>
                                  </p:childTnLst>
                                </p:cTn>
                              </p:par>
                              <p:par>
                                <p:cTn id="53" presetID="35" presetClass="emph" presetSubtype="0" repeatCount="3000" fill="hold" grpId="1" nodeType="withEffect">
                                  <p:stCondLst>
                                    <p:cond delay="0"/>
                                  </p:stCondLst>
                                  <p:childTnLst>
                                    <p:anim calcmode="discrete" valueType="str">
                                      <p:cBhvr>
                                        <p:cTn id="54" dur="1000" fill="hold"/>
                                        <p:tgtEl>
                                          <p:spTgt spid="21"/>
                                        </p:tgtEl>
                                        <p:attrNameLst>
                                          <p:attrName>style.visibility</p:attrName>
                                        </p:attrNameLst>
                                      </p:cBhvr>
                                      <p:tavLst>
                                        <p:tav tm="0">
                                          <p:val>
                                            <p:strVal val="hidden"/>
                                          </p:val>
                                        </p:tav>
                                        <p:tav tm="50000">
                                          <p:val>
                                            <p:strVal val="visible"/>
                                          </p:val>
                                        </p:tav>
                                      </p:tavLst>
                                    </p:anim>
                                  </p:childTnLst>
                                </p:cTn>
                              </p:par>
                              <p:par>
                                <p:cTn id="55" presetID="35" presetClass="emph" presetSubtype="0" repeatCount="3000" fill="hold" grpId="1" nodeType="withEffect">
                                  <p:stCondLst>
                                    <p:cond delay="0"/>
                                  </p:stCondLst>
                                  <p:childTnLst>
                                    <p:anim calcmode="discrete" valueType="str">
                                      <p:cBhvr>
                                        <p:cTn id="56" dur="1000" fill="hold"/>
                                        <p:tgtEl>
                                          <p:spTgt spid="22"/>
                                        </p:tgtEl>
                                        <p:attrNameLst>
                                          <p:attrName>style.visibility</p:attrName>
                                        </p:attrNameLst>
                                      </p:cBhvr>
                                      <p:tavLst>
                                        <p:tav tm="0">
                                          <p:val>
                                            <p:strVal val="hidden"/>
                                          </p:val>
                                        </p:tav>
                                        <p:tav tm="50000">
                                          <p:val>
                                            <p:strVal val="visible"/>
                                          </p:val>
                                        </p:tav>
                                      </p:tavLst>
                                    </p:anim>
                                  </p:childTnLst>
                                </p:cTn>
                              </p:par>
                              <p:par>
                                <p:cTn id="57" presetID="35" presetClass="emph" presetSubtype="0" repeatCount="3000" fill="hold" grpId="1" nodeType="withEffect">
                                  <p:stCondLst>
                                    <p:cond delay="0"/>
                                  </p:stCondLst>
                                  <p:childTnLst>
                                    <p:anim calcmode="discrete" valueType="str">
                                      <p:cBhvr>
                                        <p:cTn id="58" dur="1000" fill="hold"/>
                                        <p:tgtEl>
                                          <p:spTgt spid="23"/>
                                        </p:tgtEl>
                                        <p:attrNameLst>
                                          <p:attrName>style.visibility</p:attrName>
                                        </p:attrNameLst>
                                      </p:cBhvr>
                                      <p:tavLst>
                                        <p:tav tm="0">
                                          <p:val>
                                            <p:strVal val="hidden"/>
                                          </p:val>
                                        </p:tav>
                                        <p:tav tm="50000">
                                          <p:val>
                                            <p:strVal val="visible"/>
                                          </p:val>
                                        </p:tav>
                                      </p:tavLst>
                                    </p:anim>
                                  </p:childTnLst>
                                </p:cTn>
                              </p:par>
                              <p:par>
                                <p:cTn id="59" presetID="35" presetClass="emph" presetSubtype="0" repeatCount="3000" fill="hold" grpId="1" nodeType="withEffect">
                                  <p:stCondLst>
                                    <p:cond delay="0"/>
                                  </p:stCondLst>
                                  <p:childTnLst>
                                    <p:anim calcmode="discrete" valueType="str">
                                      <p:cBhvr>
                                        <p:cTn id="60" dur="1000" fill="hold"/>
                                        <p:tgtEl>
                                          <p:spTgt spid="2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28163" y="340847"/>
            <a:ext cx="2030874" cy="307777"/>
          </a:xfrm>
          <a:prstGeom prst="rect">
            <a:avLst/>
          </a:prstGeom>
          <a:noFill/>
        </p:spPr>
        <p:txBody>
          <a:bodyPr wrap="none" rtlCol="0">
            <a:spAutoFit/>
          </a:bodyPr>
          <a:lstStyle/>
          <a:p>
            <a:r>
              <a:rPr lang="en-US" sz="1400" dirty="0" smtClean="0">
                <a:solidFill>
                  <a:srgbClr val="2E8538"/>
                </a:solidFill>
                <a:latin typeface="Arial"/>
                <a:cs typeface="Arial"/>
              </a:rPr>
              <a:t>What Is the Main Idea?</a:t>
            </a:r>
            <a:endParaRPr lang="en-US" sz="1400" dirty="0">
              <a:solidFill>
                <a:srgbClr val="2E8538"/>
              </a:solidFill>
              <a:latin typeface="Arial"/>
              <a:cs typeface="Arial"/>
            </a:endParaRPr>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6" name="Rectangle 3"/>
          <p:cNvSpPr txBox="1">
            <a:spLocks noChangeArrowheads="1"/>
          </p:cNvSpPr>
          <p:nvPr/>
        </p:nvSpPr>
        <p:spPr>
          <a:xfrm>
            <a:off x="685800" y="2362200"/>
            <a:ext cx="7772400" cy="2629452"/>
          </a:xfrm>
          <a:prstGeom prst="rect">
            <a:avLst/>
          </a:prstGeom>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accent2"/>
                </a:solidFill>
                <a:miter lim="800000"/>
                <a:headEnd/>
                <a:tailEnd/>
              </a14:hiddenLine>
            </a:ext>
          </a:extLst>
        </p:spPr>
        <p:txBody>
          <a:bodyPr vert="horz" lIns="0" tIns="45720" rIns="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FontTx/>
              <a:buNone/>
            </a:pPr>
            <a:r>
              <a:rPr lang="en-US" sz="2800" dirty="0" smtClean="0">
                <a:latin typeface="Times New Roman"/>
                <a:ea typeface="ＭＳ Ｐゴシック" charset="0"/>
                <a:cs typeface="Times New Roman"/>
              </a:rPr>
              <a:t>To find the </a:t>
            </a:r>
            <a:r>
              <a:rPr lang="en-US" sz="2800" dirty="0" smtClean="0">
                <a:solidFill>
                  <a:srgbClr val="8B3B85"/>
                </a:solidFill>
                <a:latin typeface="Times New Roman"/>
                <a:ea typeface="ＭＳ Ｐゴシック" charset="0"/>
                <a:cs typeface="Times New Roman"/>
              </a:rPr>
              <a:t>main idea </a:t>
            </a:r>
            <a:r>
              <a:rPr lang="en-US" sz="2800" dirty="0" smtClean="0">
                <a:latin typeface="Times New Roman"/>
                <a:ea typeface="ＭＳ Ｐゴシック" charset="0"/>
                <a:cs typeface="Times New Roman"/>
              </a:rPr>
              <a:t>of a reading selection, </a:t>
            </a:r>
          </a:p>
          <a:p>
            <a:pPr marL="0" indent="0" algn="ctr">
              <a:spcBef>
                <a:spcPct val="0"/>
              </a:spcBef>
              <a:buFontTx/>
              <a:buNone/>
            </a:pPr>
            <a:r>
              <a:rPr lang="en-US" sz="2800" dirty="0" smtClean="0">
                <a:latin typeface="Times New Roman"/>
                <a:ea typeface="ＭＳ Ｐゴシック" charset="0"/>
                <a:cs typeface="Times New Roman"/>
              </a:rPr>
              <a:t>ask yourself: </a:t>
            </a:r>
          </a:p>
          <a:p>
            <a:pPr marL="0" indent="0" algn="ctr">
              <a:spcBef>
                <a:spcPct val="0"/>
              </a:spcBef>
              <a:buFontTx/>
              <a:buNone/>
            </a:pPr>
            <a:endParaRPr lang="en-US" altLang="ja-JP" sz="2500" dirty="0">
              <a:ea typeface="ＭＳ Ｐゴシック" charset="0"/>
              <a:cs typeface="ＭＳ Ｐゴシック" charset="0"/>
            </a:endParaRPr>
          </a:p>
          <a:p>
            <a:pPr marL="0" indent="0" algn="ctr">
              <a:spcBef>
                <a:spcPct val="0"/>
              </a:spcBef>
              <a:buFontTx/>
              <a:buNone/>
            </a:pPr>
            <a:r>
              <a:rPr lang="en-US" altLang="ja-JP" b="1" dirty="0" smtClean="0">
                <a:solidFill>
                  <a:srgbClr val="3D65B1"/>
                </a:solidFill>
                <a:ea typeface="ＭＳ Ｐゴシック" charset="0"/>
                <a:cs typeface="ＭＳ Ｐゴシック" charset="0"/>
              </a:rPr>
              <a:t>“What’s the point the author </a:t>
            </a:r>
            <a:br>
              <a:rPr lang="en-US" altLang="ja-JP" b="1" dirty="0" smtClean="0">
                <a:solidFill>
                  <a:srgbClr val="3D65B1"/>
                </a:solidFill>
                <a:ea typeface="ＭＳ Ｐゴシック" charset="0"/>
                <a:cs typeface="ＭＳ Ｐゴシック" charset="0"/>
              </a:rPr>
            </a:br>
            <a:r>
              <a:rPr lang="en-US" altLang="ja-JP" b="1" dirty="0" smtClean="0">
                <a:solidFill>
                  <a:srgbClr val="3D65B1"/>
                </a:solidFill>
                <a:ea typeface="ＭＳ Ｐゴシック" charset="0"/>
                <a:cs typeface="ＭＳ Ｐゴシック" charset="0"/>
              </a:rPr>
              <a:t>is trying to make?” </a:t>
            </a:r>
            <a:endParaRPr lang="en-US" b="1" dirty="0">
              <a:solidFill>
                <a:srgbClr val="3D65B1"/>
              </a:solidFill>
              <a:ea typeface="ＭＳ Ｐゴシック" charset="0"/>
              <a:cs typeface="ＭＳ Ｐゴシック" charset="0"/>
            </a:endParaRPr>
          </a:p>
        </p:txBody>
      </p:sp>
      <p:sp>
        <p:nvSpPr>
          <p:cNvPr id="7"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150899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pic>
        <p:nvPicPr>
          <p:cNvPr id="2" name="Picture 1" descr="ch 2 p 6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36" y="2450592"/>
            <a:ext cx="8001000" cy="1162335"/>
          </a:xfrm>
          <a:prstGeom prst="rect">
            <a:avLst/>
          </a:prstGeom>
          <a:ln>
            <a:solidFill>
              <a:srgbClr val="3D65B1"/>
            </a:solidFill>
          </a:ln>
          <a:effectLst>
            <a:outerShdw blurRad="95250" dist="88900" dir="2700000" algn="tl" rotWithShape="0">
              <a:srgbClr val="3D65B1">
                <a:alpha val="38000"/>
              </a:srgbClr>
            </a:outerShdw>
          </a:effectLst>
        </p:spPr>
      </p:pic>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7" name="TextBox 6"/>
          <p:cNvSpPr txBox="1"/>
          <p:nvPr/>
        </p:nvSpPr>
        <p:spPr>
          <a:xfrm>
            <a:off x="28163" y="329898"/>
            <a:ext cx="2310523" cy="307777"/>
          </a:xfrm>
          <a:prstGeom prst="rect">
            <a:avLst/>
          </a:prstGeom>
          <a:noFill/>
        </p:spPr>
        <p:txBody>
          <a:bodyPr wrap="none" rtlCol="0">
            <a:spAutoFit/>
          </a:bodyPr>
          <a:lstStyle/>
          <a:p>
            <a:r>
              <a:rPr lang="en-US" sz="1400" dirty="0">
                <a:solidFill>
                  <a:srgbClr val="2E8538">
                    <a:alpha val="70000"/>
                  </a:srgbClr>
                </a:solidFill>
                <a:latin typeface="Arial"/>
                <a:cs typeface="Arial"/>
              </a:rPr>
              <a:t>Recognizing the Main Idea</a:t>
            </a:r>
          </a:p>
        </p:txBody>
      </p:sp>
      <p:sp>
        <p:nvSpPr>
          <p:cNvPr id="10" name="TextBox 9"/>
          <p:cNvSpPr txBox="1"/>
          <p:nvPr/>
        </p:nvSpPr>
        <p:spPr>
          <a:xfrm>
            <a:off x="2185710" y="330802"/>
            <a:ext cx="4013927"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3 Use Key Words to Lead You to the Main Idea</a:t>
            </a:r>
            <a:endParaRPr lang="en-US" sz="1400" dirty="0">
              <a:solidFill>
                <a:srgbClr val="3D65B1">
                  <a:alpha val="70000"/>
                </a:srgbClr>
              </a:solidFill>
              <a:latin typeface="Arial"/>
              <a:cs typeface="Arial"/>
            </a:endParaRPr>
          </a:p>
        </p:txBody>
      </p:sp>
      <p:sp>
        <p:nvSpPr>
          <p:cNvPr id="11" name="Rectangle 11"/>
          <p:cNvSpPr>
            <a:spLocks noChangeArrowheads="1"/>
          </p:cNvSpPr>
          <p:nvPr/>
        </p:nvSpPr>
        <p:spPr bwMode="auto">
          <a:xfrm>
            <a:off x="554734" y="2071039"/>
            <a:ext cx="1627632" cy="369332"/>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578CD5"/>
                </a:solidFill>
                <a:miter lim="800000"/>
                <a:headEnd/>
                <a:tailEnd/>
              </a14:hiddenLine>
            </a:ext>
          </a:extLst>
        </p:spPr>
        <p:txBody>
          <a:bodyPr wrap="none">
            <a:spAutoFit/>
          </a:bodyPr>
          <a:lstStyle/>
          <a:p>
            <a:r>
              <a:rPr lang="en-US" sz="1800" i="1" dirty="0" smtClean="0">
                <a:solidFill>
                  <a:srgbClr val="3D65B1"/>
                </a:solidFill>
              </a:rPr>
              <a:t>List Words</a:t>
            </a:r>
            <a:endParaRPr lang="en-US" sz="1400" dirty="0">
              <a:solidFill>
                <a:srgbClr val="3D65B1"/>
              </a:solidFill>
            </a:endParaRPr>
          </a:p>
        </p:txBody>
      </p:sp>
      <p:sp>
        <p:nvSpPr>
          <p:cNvPr id="25" name="Rectangle 6"/>
          <p:cNvSpPr>
            <a:spLocks noChangeArrowheads="1"/>
          </p:cNvSpPr>
          <p:nvPr/>
        </p:nvSpPr>
        <p:spPr bwMode="auto">
          <a:xfrm>
            <a:off x="644652" y="4376143"/>
            <a:ext cx="7854696" cy="1569660"/>
          </a:xfrm>
          <a:prstGeom prst="rect">
            <a:avLst/>
          </a:prstGeom>
          <a:noFill/>
          <a:ln>
            <a:noFill/>
          </a:ln>
          <a:extLst>
            <a:ext uri="{909E8E84-426E-40dd-AFC4-6F175D3DCCD1}">
              <a14:hiddenFill xmlns:a14="http://schemas.microsoft.com/office/drawing/2010/main" xmlns="">
                <a:solidFill>
                  <a:srgbClr val="DAFFE7"/>
                </a:solidFill>
              </a14:hiddenFill>
            </a:ext>
            <a:ext uri="{91240B29-F687-4f45-9708-019B960494DF}">
              <a14:hiddenLine xmlns:a14="http://schemas.microsoft.com/office/drawing/2010/main" xmlns="" w="9525">
                <a:solidFill>
                  <a:schemeClr val="hlink"/>
                </a:solidFill>
                <a:miter lim="800000"/>
                <a:headEnd/>
                <a:tailEnd/>
              </a14:hiddenLine>
            </a:ext>
          </a:extLst>
        </p:spPr>
        <p:txBody>
          <a:bodyPr wrap="square" rIns="0">
            <a:spAutoFit/>
          </a:bodyPr>
          <a:lstStyle/>
          <a:p>
            <a:pPr>
              <a:tabLst>
                <a:tab pos="452438" algn="l"/>
                <a:tab pos="3081338" algn="l"/>
                <a:tab pos="5721350" algn="l"/>
              </a:tabLst>
            </a:pPr>
            <a:r>
              <a:rPr lang="en-US" sz="2400" dirty="0">
                <a:latin typeface="Times New Roman"/>
                <a:cs typeface="Times New Roman"/>
              </a:rPr>
              <a:t>Many other </a:t>
            </a:r>
            <a:r>
              <a:rPr lang="en-US" sz="2400" dirty="0">
                <a:solidFill>
                  <a:srgbClr val="3D65B1"/>
                </a:solidFill>
                <a:latin typeface="Times New Roman"/>
                <a:cs typeface="Times New Roman"/>
              </a:rPr>
              <a:t>list-word </a:t>
            </a:r>
            <a:r>
              <a:rPr lang="en-US" sz="2400" dirty="0">
                <a:latin typeface="Times New Roman"/>
                <a:cs typeface="Times New Roman"/>
              </a:rPr>
              <a:t>expressions are </a:t>
            </a:r>
            <a:r>
              <a:rPr lang="en-US" sz="2400" dirty="0" smtClean="0">
                <a:latin typeface="Times New Roman"/>
                <a:cs typeface="Times New Roman"/>
              </a:rPr>
              <a:t>possible</a:t>
            </a:r>
            <a:r>
              <a:rPr lang="en-US" sz="2400" dirty="0">
                <a:latin typeface="Times New Roman"/>
                <a:cs typeface="Times New Roman"/>
              </a:rPr>
              <a:t>—</a:t>
            </a:r>
            <a:r>
              <a:rPr lang="en-US" sz="2400" dirty="0" smtClean="0">
                <a:latin typeface="Times New Roman"/>
                <a:cs typeface="Times New Roman"/>
              </a:rPr>
              <a:t>“</a:t>
            </a:r>
            <a:r>
              <a:rPr lang="en-US" sz="2400" dirty="0">
                <a:latin typeface="Times New Roman"/>
                <a:cs typeface="Times New Roman"/>
              </a:rPr>
              <a:t>four kinds </a:t>
            </a:r>
            <a:r>
              <a:rPr lang="en-US" sz="2400" dirty="0" smtClean="0">
                <a:latin typeface="Times New Roman"/>
                <a:cs typeface="Times New Roman"/>
              </a:rPr>
              <a:t>of,” “</a:t>
            </a:r>
            <a:r>
              <a:rPr lang="en-US" sz="2400" dirty="0">
                <a:latin typeface="Times New Roman"/>
                <a:cs typeface="Times New Roman"/>
              </a:rPr>
              <a:t>some advantages </a:t>
            </a:r>
            <a:r>
              <a:rPr lang="en-US" sz="2400" dirty="0" smtClean="0">
                <a:latin typeface="Times New Roman"/>
                <a:cs typeface="Times New Roman"/>
              </a:rPr>
              <a:t>of, </a:t>
            </a:r>
            <a:r>
              <a:rPr lang="en-US" sz="2400" dirty="0">
                <a:latin typeface="Times New Roman"/>
                <a:cs typeface="Times New Roman"/>
              </a:rPr>
              <a:t>” or </a:t>
            </a:r>
            <a:r>
              <a:rPr lang="en-US" sz="2400" dirty="0" smtClean="0">
                <a:latin typeface="Times New Roman"/>
                <a:cs typeface="Times New Roman"/>
              </a:rPr>
              <a:t>“</a:t>
            </a:r>
            <a:r>
              <a:rPr lang="en-US" sz="2400" dirty="0">
                <a:latin typeface="Times New Roman"/>
                <a:cs typeface="Times New Roman"/>
              </a:rPr>
              <a:t>three reasons </a:t>
            </a:r>
            <a:r>
              <a:rPr lang="en-US" sz="2400" dirty="0" smtClean="0">
                <a:latin typeface="Times New Roman"/>
                <a:cs typeface="Times New Roman"/>
              </a:rPr>
              <a:t>for.” </a:t>
            </a:r>
            <a:r>
              <a:rPr lang="en-US" sz="2400" dirty="0">
                <a:latin typeface="Times New Roman"/>
                <a:cs typeface="Times New Roman"/>
              </a:rPr>
              <a:t>So i</a:t>
            </a:r>
            <a:r>
              <a:rPr lang="en-US" sz="2400" dirty="0" smtClean="0">
                <a:latin typeface="Times New Roman"/>
                <a:cs typeface="Times New Roman"/>
              </a:rPr>
              <a:t>f </a:t>
            </a:r>
            <a:r>
              <a:rPr lang="en-US" sz="2400" dirty="0">
                <a:latin typeface="Times New Roman"/>
                <a:cs typeface="Times New Roman"/>
              </a:rPr>
              <a:t>you see a sentence with a word group like the ones above, you’ve probably found the </a:t>
            </a:r>
            <a:r>
              <a:rPr lang="en-US" sz="2400" dirty="0">
                <a:solidFill>
                  <a:srgbClr val="8B3B85"/>
                </a:solidFill>
                <a:latin typeface="Times New Roman"/>
                <a:cs typeface="Times New Roman"/>
              </a:rPr>
              <a:t>main idea</a:t>
            </a:r>
            <a:r>
              <a:rPr lang="en-US" sz="2400" dirty="0">
                <a:latin typeface="Times New Roman"/>
                <a:cs typeface="Times New Roman"/>
              </a:rPr>
              <a:t>.</a:t>
            </a:r>
          </a:p>
        </p:txBody>
      </p:sp>
      <p:sp>
        <p:nvSpPr>
          <p:cNvPr id="12"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13705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7" name="TextBox 6"/>
          <p:cNvSpPr txBox="1"/>
          <p:nvPr/>
        </p:nvSpPr>
        <p:spPr>
          <a:xfrm>
            <a:off x="28163" y="329898"/>
            <a:ext cx="2310523" cy="307777"/>
          </a:xfrm>
          <a:prstGeom prst="rect">
            <a:avLst/>
          </a:prstGeom>
          <a:noFill/>
        </p:spPr>
        <p:txBody>
          <a:bodyPr wrap="none" rtlCol="0">
            <a:spAutoFit/>
          </a:bodyPr>
          <a:lstStyle/>
          <a:p>
            <a:r>
              <a:rPr lang="en-US" sz="1400" dirty="0">
                <a:solidFill>
                  <a:srgbClr val="2E8538">
                    <a:alpha val="70000"/>
                  </a:srgbClr>
                </a:solidFill>
                <a:latin typeface="Arial"/>
                <a:cs typeface="Arial"/>
              </a:rPr>
              <a:t>Recognizing the Main Idea</a:t>
            </a:r>
          </a:p>
        </p:txBody>
      </p:sp>
      <p:sp>
        <p:nvSpPr>
          <p:cNvPr id="10" name="TextBox 9"/>
          <p:cNvSpPr txBox="1"/>
          <p:nvPr/>
        </p:nvSpPr>
        <p:spPr>
          <a:xfrm>
            <a:off x="2185710" y="330802"/>
            <a:ext cx="4013927"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3 Use Key Words to Lead You to the Main Idea</a:t>
            </a:r>
            <a:endParaRPr lang="en-US" sz="1400" dirty="0">
              <a:solidFill>
                <a:srgbClr val="3D65B1">
                  <a:alpha val="70000"/>
                </a:srgbClr>
              </a:solidFill>
              <a:latin typeface="Arial"/>
              <a:cs typeface="Arial"/>
            </a:endParaRPr>
          </a:p>
        </p:txBody>
      </p:sp>
      <p:grpSp>
        <p:nvGrpSpPr>
          <p:cNvPr id="2" name="Group 1"/>
          <p:cNvGrpSpPr/>
          <p:nvPr/>
        </p:nvGrpSpPr>
        <p:grpSpPr>
          <a:xfrm>
            <a:off x="1069847" y="1418870"/>
            <a:ext cx="7589520" cy="3658097"/>
            <a:chOff x="1069847" y="1418870"/>
            <a:chExt cx="7589520" cy="3658097"/>
          </a:xfrm>
        </p:grpSpPr>
        <p:sp>
          <p:nvSpPr>
            <p:cNvPr id="9" name="TextBox 8"/>
            <p:cNvSpPr txBox="1"/>
            <p:nvPr/>
          </p:nvSpPr>
          <p:spPr>
            <a:xfrm>
              <a:off x="1069847" y="1418870"/>
              <a:ext cx="7589520" cy="461665"/>
            </a:xfrm>
            <a:prstGeom prst="rect">
              <a:avLst/>
            </a:prstGeom>
            <a:noFill/>
          </p:spPr>
          <p:txBody>
            <a:bodyPr wrap="square" rtlCol="0">
              <a:spAutoFit/>
            </a:bodyPr>
            <a:lstStyle/>
            <a:p>
              <a:r>
                <a:rPr lang="en-US" sz="2400" dirty="0" smtClean="0">
                  <a:solidFill>
                    <a:srgbClr val="B41A2D"/>
                  </a:solidFill>
                  <a:cs typeface="Tahoma"/>
                </a:rPr>
                <a:t>What</a:t>
              </a:r>
              <a:r>
                <a:rPr lang="en-US" sz="2400" dirty="0">
                  <a:solidFill>
                    <a:srgbClr val="B41A2D"/>
                  </a:solidFill>
                  <a:cs typeface="Tahoma"/>
                </a:rPr>
                <a:t> </a:t>
              </a:r>
              <a:r>
                <a:rPr lang="en-US" sz="2400" dirty="0" smtClean="0">
                  <a:solidFill>
                    <a:srgbClr val="B41A2D"/>
                  </a:solidFill>
                  <a:cs typeface="Tahoma"/>
                </a:rPr>
                <a:t>are the </a:t>
              </a:r>
              <a:r>
                <a:rPr lang="en-US" sz="2400" dirty="0" smtClean="0">
                  <a:solidFill>
                    <a:srgbClr val="3D65B1"/>
                  </a:solidFill>
                  <a:cs typeface="Tahoma"/>
                </a:rPr>
                <a:t>list words </a:t>
              </a:r>
              <a:r>
                <a:rPr lang="en-US" sz="2400" dirty="0" smtClean="0">
                  <a:solidFill>
                    <a:srgbClr val="B41A2D"/>
                  </a:solidFill>
                  <a:cs typeface="Tahoma"/>
                </a:rPr>
                <a:t>in each of the sentences below?</a:t>
              </a:r>
              <a:endParaRPr lang="en-US" sz="2400" dirty="0">
                <a:solidFill>
                  <a:srgbClr val="B41A2D"/>
                </a:solidFill>
                <a:cs typeface="Tahoma"/>
              </a:endParaRPr>
            </a:p>
          </p:txBody>
        </p:sp>
        <p:sp>
          <p:nvSpPr>
            <p:cNvPr id="11" name="Rectangle 10"/>
            <p:cNvSpPr>
              <a:spLocks noChangeArrowheads="1"/>
            </p:cNvSpPr>
            <p:nvPr/>
          </p:nvSpPr>
          <p:spPr bwMode="auto">
            <a:xfrm>
              <a:off x="1069848" y="2524856"/>
              <a:ext cx="7128003" cy="676656"/>
            </a:xfrm>
            <a:prstGeom prst="rect">
              <a:avLst/>
            </a:prstGeom>
            <a:solidFill>
              <a:srgbClr val="FAF8FA">
                <a:alpha val="40000"/>
              </a:srgbClr>
            </a:solidFill>
            <a:ln w="9525">
              <a:solidFill>
                <a:srgbClr val="3D65B1"/>
              </a:solidFill>
              <a:miter lim="800000"/>
              <a:headEnd/>
              <a:tailEnd/>
            </a:ln>
          </p:spPr>
          <p:txBody>
            <a:bodyPr lIns="274320" rIns="274320" anchor="ctr">
              <a:noAutofit/>
            </a:bodyPr>
            <a:lstStyle/>
            <a:p>
              <a:pPr marL="288925" indent="-288925">
                <a:spcBef>
                  <a:spcPct val="20000"/>
                </a:spcBef>
                <a:tabLst>
                  <a:tab pos="455613" algn="l"/>
                  <a:tab pos="2405063" algn="l"/>
                  <a:tab pos="5030788" algn="l"/>
                </a:tabLst>
              </a:pPr>
              <a:r>
                <a:rPr lang="en-US" sz="2000" b="1" dirty="0" smtClean="0">
                  <a:solidFill>
                    <a:srgbClr val="3D65B1"/>
                  </a:solidFill>
                  <a:latin typeface="Times New Roman"/>
                  <a:cs typeface="Times New Roman"/>
                </a:rPr>
                <a:t>1. </a:t>
              </a:r>
              <a:r>
                <a:rPr lang="en-US" sz="2000" dirty="0">
                  <a:solidFill>
                    <a:srgbClr val="141413"/>
                  </a:solidFill>
                  <a:latin typeface="Times New Roman"/>
                  <a:cs typeface="Times New Roman"/>
                </a:rPr>
                <a:t>At least five job trends deserve watching in today’s world.</a:t>
              </a:r>
              <a:endParaRPr lang="en-US" sz="2000" dirty="0">
                <a:latin typeface="Times New Roman"/>
                <a:cs typeface="Times New Roman"/>
              </a:endParaRPr>
            </a:p>
          </p:txBody>
        </p:sp>
        <p:sp>
          <p:nvSpPr>
            <p:cNvPr id="12" name="Rectangle 11"/>
            <p:cNvSpPr>
              <a:spLocks noChangeArrowheads="1"/>
            </p:cNvSpPr>
            <p:nvPr/>
          </p:nvSpPr>
          <p:spPr bwMode="auto">
            <a:xfrm>
              <a:off x="1081140" y="3405218"/>
              <a:ext cx="7128003" cy="707886"/>
            </a:xfrm>
            <a:prstGeom prst="rect">
              <a:avLst/>
            </a:prstGeom>
            <a:solidFill>
              <a:srgbClr val="FAF8FA">
                <a:alpha val="40000"/>
              </a:srgbClr>
            </a:solidFill>
            <a:ln w="9525">
              <a:solidFill>
                <a:srgbClr val="3D65B1"/>
              </a:solidFill>
              <a:miter lim="800000"/>
              <a:headEnd/>
              <a:tailEnd/>
            </a:ln>
          </p:spPr>
          <p:txBody>
            <a:bodyPr lIns="274320" rIns="274320" anchor="ctr">
              <a:spAutoFit/>
            </a:bodyPr>
            <a:lstStyle/>
            <a:p>
              <a:pPr marL="288925" indent="-288925">
                <a:spcBef>
                  <a:spcPct val="20000"/>
                </a:spcBef>
                <a:tabLst>
                  <a:tab pos="455613" algn="l"/>
                  <a:tab pos="2405063" algn="l"/>
                  <a:tab pos="5030788" algn="l"/>
                </a:tabLst>
              </a:pPr>
              <a:r>
                <a:rPr lang="en-US" sz="2000" b="1" dirty="0" smtClean="0">
                  <a:solidFill>
                    <a:srgbClr val="3D65B1"/>
                  </a:solidFill>
                  <a:latin typeface="Times New Roman"/>
                  <a:cs typeface="Times New Roman"/>
                </a:rPr>
                <a:t>2. </a:t>
              </a:r>
              <a:r>
                <a:rPr lang="en-US" sz="2000" dirty="0">
                  <a:solidFill>
                    <a:srgbClr val="000000"/>
                  </a:solidFill>
                  <a:latin typeface="Times New Roman"/>
                  <a:cs typeface="Times New Roman"/>
                </a:rPr>
                <a:t>Pathologists identify four different stages of cancer in the body.</a:t>
              </a:r>
              <a:endParaRPr lang="en-US" sz="2000" dirty="0">
                <a:latin typeface="Times New Roman"/>
                <a:cs typeface="Times New Roman"/>
              </a:endParaRPr>
            </a:p>
          </p:txBody>
        </p:sp>
        <p:sp>
          <p:nvSpPr>
            <p:cNvPr id="13" name="Rectangle 12"/>
            <p:cNvSpPr>
              <a:spLocks noChangeArrowheads="1"/>
            </p:cNvSpPr>
            <p:nvPr/>
          </p:nvSpPr>
          <p:spPr bwMode="auto">
            <a:xfrm>
              <a:off x="1092432" y="4369081"/>
              <a:ext cx="7128003" cy="707886"/>
            </a:xfrm>
            <a:prstGeom prst="rect">
              <a:avLst/>
            </a:prstGeom>
            <a:solidFill>
              <a:srgbClr val="FAF8FA">
                <a:alpha val="40000"/>
              </a:srgbClr>
            </a:solidFill>
            <a:ln w="9525">
              <a:solidFill>
                <a:srgbClr val="3D65B1"/>
              </a:solidFill>
              <a:miter lim="800000"/>
              <a:headEnd/>
              <a:tailEnd/>
            </a:ln>
          </p:spPr>
          <p:txBody>
            <a:bodyPr lIns="274320" rIns="274320" anchor="ctr">
              <a:spAutoFit/>
            </a:bodyPr>
            <a:lstStyle/>
            <a:p>
              <a:pPr marL="288925" indent="-288925">
                <a:spcBef>
                  <a:spcPct val="20000"/>
                </a:spcBef>
                <a:tabLst>
                  <a:tab pos="455613" algn="l"/>
                  <a:tab pos="2405063" algn="l"/>
                  <a:tab pos="5030788" algn="l"/>
                </a:tabLst>
              </a:pPr>
              <a:r>
                <a:rPr lang="en-US" sz="2000" b="1" dirty="0" smtClean="0">
                  <a:solidFill>
                    <a:srgbClr val="3D65B1"/>
                  </a:solidFill>
                  <a:latin typeface="Times New Roman"/>
                  <a:cs typeface="Times New Roman"/>
                </a:rPr>
                <a:t>3. </a:t>
              </a:r>
              <a:r>
                <a:rPr lang="en-US" sz="2000" dirty="0">
                  <a:solidFill>
                    <a:srgbClr val="000000"/>
                  </a:solidFill>
                  <a:latin typeface="Times New Roman"/>
                  <a:cs typeface="Times New Roman"/>
                </a:rPr>
                <a:t>Winners of presidential elections share various traits in common.</a:t>
              </a:r>
              <a:endParaRPr lang="en-US" sz="2000" dirty="0">
                <a:latin typeface="Times New Roman"/>
                <a:cs typeface="Times New Roman"/>
              </a:endParaRPr>
            </a:p>
          </p:txBody>
        </p:sp>
      </p:grpSp>
      <p:sp>
        <p:nvSpPr>
          <p:cNvPr id="14"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15670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7" name="TextBox 6"/>
          <p:cNvSpPr txBox="1"/>
          <p:nvPr/>
        </p:nvSpPr>
        <p:spPr>
          <a:xfrm>
            <a:off x="28163" y="329898"/>
            <a:ext cx="2310523" cy="307777"/>
          </a:xfrm>
          <a:prstGeom prst="rect">
            <a:avLst/>
          </a:prstGeom>
          <a:noFill/>
        </p:spPr>
        <p:txBody>
          <a:bodyPr wrap="none" rtlCol="0">
            <a:spAutoFit/>
          </a:bodyPr>
          <a:lstStyle/>
          <a:p>
            <a:r>
              <a:rPr lang="en-US" sz="1400" dirty="0">
                <a:solidFill>
                  <a:srgbClr val="2E8538">
                    <a:alpha val="70000"/>
                  </a:srgbClr>
                </a:solidFill>
                <a:latin typeface="Arial"/>
                <a:cs typeface="Arial"/>
              </a:rPr>
              <a:t>Recognizing the Main Idea</a:t>
            </a:r>
          </a:p>
        </p:txBody>
      </p:sp>
      <p:sp>
        <p:nvSpPr>
          <p:cNvPr id="10" name="TextBox 9"/>
          <p:cNvSpPr txBox="1"/>
          <p:nvPr/>
        </p:nvSpPr>
        <p:spPr>
          <a:xfrm>
            <a:off x="2185710" y="330802"/>
            <a:ext cx="4013927"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3 Use Key Words to Lead You to the Main Idea</a:t>
            </a:r>
            <a:endParaRPr lang="en-US" sz="1400" dirty="0">
              <a:solidFill>
                <a:srgbClr val="3D65B1">
                  <a:alpha val="70000"/>
                </a:srgbClr>
              </a:solidFill>
              <a:latin typeface="Arial"/>
              <a:cs typeface="Arial"/>
            </a:endParaRPr>
          </a:p>
        </p:txBody>
      </p:sp>
      <p:sp>
        <p:nvSpPr>
          <p:cNvPr id="9" name="TextBox 8"/>
          <p:cNvSpPr txBox="1"/>
          <p:nvPr/>
        </p:nvSpPr>
        <p:spPr>
          <a:xfrm>
            <a:off x="1069847" y="1418870"/>
            <a:ext cx="7589520" cy="461665"/>
          </a:xfrm>
          <a:prstGeom prst="rect">
            <a:avLst/>
          </a:prstGeom>
          <a:noFill/>
        </p:spPr>
        <p:txBody>
          <a:bodyPr wrap="square" rtlCol="0">
            <a:spAutoFit/>
          </a:bodyPr>
          <a:lstStyle/>
          <a:p>
            <a:r>
              <a:rPr lang="en-US" sz="2400" dirty="0" smtClean="0">
                <a:solidFill>
                  <a:srgbClr val="B41A2D"/>
                </a:solidFill>
                <a:cs typeface="Tahoma"/>
              </a:rPr>
              <a:t>What</a:t>
            </a:r>
            <a:r>
              <a:rPr lang="en-US" sz="2400" dirty="0">
                <a:solidFill>
                  <a:srgbClr val="B41A2D"/>
                </a:solidFill>
                <a:cs typeface="Tahoma"/>
              </a:rPr>
              <a:t> </a:t>
            </a:r>
            <a:r>
              <a:rPr lang="en-US" sz="2400" dirty="0" smtClean="0">
                <a:solidFill>
                  <a:srgbClr val="B41A2D"/>
                </a:solidFill>
                <a:cs typeface="Tahoma"/>
              </a:rPr>
              <a:t>are the </a:t>
            </a:r>
            <a:r>
              <a:rPr lang="en-US" sz="2400" dirty="0" smtClean="0">
                <a:solidFill>
                  <a:srgbClr val="3D65B1"/>
                </a:solidFill>
                <a:cs typeface="Tahoma"/>
              </a:rPr>
              <a:t>list words </a:t>
            </a:r>
            <a:r>
              <a:rPr lang="en-US" sz="2400" dirty="0" smtClean="0">
                <a:solidFill>
                  <a:srgbClr val="B41A2D"/>
                </a:solidFill>
                <a:cs typeface="Tahoma"/>
              </a:rPr>
              <a:t>in each of the sentences below?</a:t>
            </a:r>
            <a:endParaRPr lang="en-US" sz="2400" dirty="0">
              <a:solidFill>
                <a:srgbClr val="B41A2D"/>
              </a:solidFill>
              <a:cs typeface="Tahoma"/>
            </a:endParaRPr>
          </a:p>
        </p:txBody>
      </p:sp>
      <p:sp>
        <p:nvSpPr>
          <p:cNvPr id="11" name="Rectangle 10"/>
          <p:cNvSpPr>
            <a:spLocks noChangeArrowheads="1"/>
          </p:cNvSpPr>
          <p:nvPr/>
        </p:nvSpPr>
        <p:spPr bwMode="auto">
          <a:xfrm>
            <a:off x="1069848" y="2524856"/>
            <a:ext cx="7128003" cy="676656"/>
          </a:xfrm>
          <a:prstGeom prst="rect">
            <a:avLst/>
          </a:prstGeom>
          <a:solidFill>
            <a:srgbClr val="FAF8FA">
              <a:alpha val="40000"/>
            </a:srgbClr>
          </a:solidFill>
          <a:ln w="9525">
            <a:solidFill>
              <a:srgbClr val="3D65B1"/>
            </a:solidFill>
            <a:miter lim="800000"/>
            <a:headEnd/>
            <a:tailEnd/>
          </a:ln>
        </p:spPr>
        <p:txBody>
          <a:bodyPr lIns="274320" rIns="274320" anchor="ctr">
            <a:noAutofit/>
          </a:bodyPr>
          <a:lstStyle/>
          <a:p>
            <a:pPr marL="288925" indent="-288925">
              <a:spcBef>
                <a:spcPct val="20000"/>
              </a:spcBef>
              <a:tabLst>
                <a:tab pos="455613" algn="l"/>
                <a:tab pos="2405063" algn="l"/>
                <a:tab pos="5030788" algn="l"/>
              </a:tabLst>
            </a:pPr>
            <a:r>
              <a:rPr lang="en-US" sz="2000" b="1" dirty="0" smtClean="0">
                <a:solidFill>
                  <a:srgbClr val="3D65B1"/>
                </a:solidFill>
                <a:latin typeface="Times New Roman"/>
                <a:cs typeface="Times New Roman"/>
              </a:rPr>
              <a:t>1. </a:t>
            </a:r>
            <a:r>
              <a:rPr lang="en-US" sz="2000" dirty="0">
                <a:solidFill>
                  <a:srgbClr val="141413"/>
                </a:solidFill>
                <a:latin typeface="Times New Roman"/>
                <a:cs typeface="Times New Roman"/>
              </a:rPr>
              <a:t>At least five job trends deserve watching in today’s world.</a:t>
            </a:r>
            <a:endParaRPr lang="en-US" sz="2000" dirty="0">
              <a:latin typeface="Times New Roman"/>
              <a:cs typeface="Times New Roman"/>
            </a:endParaRPr>
          </a:p>
        </p:txBody>
      </p:sp>
      <p:sp>
        <p:nvSpPr>
          <p:cNvPr id="12" name="Rectangle 11"/>
          <p:cNvSpPr>
            <a:spLocks noChangeArrowheads="1"/>
          </p:cNvSpPr>
          <p:nvPr/>
        </p:nvSpPr>
        <p:spPr bwMode="auto">
          <a:xfrm>
            <a:off x="1081140" y="3405218"/>
            <a:ext cx="7128003" cy="707886"/>
          </a:xfrm>
          <a:prstGeom prst="rect">
            <a:avLst/>
          </a:prstGeom>
          <a:solidFill>
            <a:srgbClr val="FAF8FA">
              <a:alpha val="40000"/>
            </a:srgbClr>
          </a:solidFill>
          <a:ln w="9525">
            <a:solidFill>
              <a:srgbClr val="3D65B1"/>
            </a:solidFill>
            <a:miter lim="800000"/>
            <a:headEnd/>
            <a:tailEnd/>
          </a:ln>
        </p:spPr>
        <p:txBody>
          <a:bodyPr lIns="274320" rIns="274320" anchor="ctr">
            <a:spAutoFit/>
          </a:bodyPr>
          <a:lstStyle/>
          <a:p>
            <a:pPr marL="288925" indent="-288925">
              <a:spcBef>
                <a:spcPct val="20000"/>
              </a:spcBef>
              <a:tabLst>
                <a:tab pos="455613" algn="l"/>
                <a:tab pos="2405063" algn="l"/>
                <a:tab pos="5030788" algn="l"/>
              </a:tabLst>
            </a:pPr>
            <a:r>
              <a:rPr lang="en-US" sz="2000" b="1" dirty="0" smtClean="0">
                <a:solidFill>
                  <a:srgbClr val="3D65B1"/>
                </a:solidFill>
                <a:latin typeface="Times New Roman"/>
                <a:cs typeface="Times New Roman"/>
              </a:rPr>
              <a:t>2. </a:t>
            </a:r>
            <a:r>
              <a:rPr lang="en-US" sz="2000" dirty="0">
                <a:solidFill>
                  <a:srgbClr val="000000"/>
                </a:solidFill>
                <a:latin typeface="Times New Roman"/>
                <a:cs typeface="Times New Roman"/>
              </a:rPr>
              <a:t>Pathologists identify four different stages of cancer in the body.</a:t>
            </a:r>
            <a:endParaRPr lang="en-US" sz="2000" dirty="0">
              <a:latin typeface="Times New Roman"/>
              <a:cs typeface="Times New Roman"/>
            </a:endParaRPr>
          </a:p>
        </p:txBody>
      </p:sp>
      <p:sp>
        <p:nvSpPr>
          <p:cNvPr id="13" name="Rectangle 12"/>
          <p:cNvSpPr>
            <a:spLocks noChangeArrowheads="1"/>
          </p:cNvSpPr>
          <p:nvPr/>
        </p:nvSpPr>
        <p:spPr bwMode="auto">
          <a:xfrm>
            <a:off x="1092432" y="4369081"/>
            <a:ext cx="7128003" cy="707886"/>
          </a:xfrm>
          <a:prstGeom prst="rect">
            <a:avLst/>
          </a:prstGeom>
          <a:solidFill>
            <a:srgbClr val="FAF8FA">
              <a:alpha val="40000"/>
            </a:srgbClr>
          </a:solidFill>
          <a:ln w="9525">
            <a:solidFill>
              <a:srgbClr val="3D65B1"/>
            </a:solidFill>
            <a:miter lim="800000"/>
            <a:headEnd/>
            <a:tailEnd/>
          </a:ln>
        </p:spPr>
        <p:txBody>
          <a:bodyPr lIns="274320" rIns="274320" anchor="ctr">
            <a:spAutoFit/>
          </a:bodyPr>
          <a:lstStyle/>
          <a:p>
            <a:pPr marL="288925" indent="-288925">
              <a:spcBef>
                <a:spcPct val="20000"/>
              </a:spcBef>
              <a:tabLst>
                <a:tab pos="455613" algn="l"/>
                <a:tab pos="2405063" algn="l"/>
                <a:tab pos="5030788" algn="l"/>
              </a:tabLst>
            </a:pPr>
            <a:r>
              <a:rPr lang="en-US" sz="2000" b="1" dirty="0" smtClean="0">
                <a:solidFill>
                  <a:srgbClr val="3D65B1"/>
                </a:solidFill>
                <a:latin typeface="Times New Roman"/>
                <a:cs typeface="Times New Roman"/>
              </a:rPr>
              <a:t>3. </a:t>
            </a:r>
            <a:r>
              <a:rPr lang="en-US" sz="2000" dirty="0">
                <a:solidFill>
                  <a:srgbClr val="000000"/>
                </a:solidFill>
                <a:latin typeface="Times New Roman"/>
                <a:cs typeface="Times New Roman"/>
              </a:rPr>
              <a:t>Winners of presidential elections share various traits in common.</a:t>
            </a:r>
            <a:endParaRPr lang="en-US" sz="2000" dirty="0">
              <a:latin typeface="Times New Roman"/>
              <a:cs typeface="Times New Roman"/>
            </a:endParaRPr>
          </a:p>
        </p:txBody>
      </p:sp>
      <p:sp>
        <p:nvSpPr>
          <p:cNvPr id="14" name="Rectangle 8"/>
          <p:cNvSpPr>
            <a:spLocks noChangeArrowheads="1"/>
          </p:cNvSpPr>
          <p:nvPr/>
        </p:nvSpPr>
        <p:spPr bwMode="auto">
          <a:xfrm>
            <a:off x="793976" y="5594243"/>
            <a:ext cx="8138160" cy="461665"/>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1350B2"/>
                </a:solidFill>
                <a:miter lim="800000"/>
                <a:headEnd/>
                <a:tailEnd/>
              </a14:hiddenLine>
            </a:ext>
          </a:extLst>
        </p:spPr>
        <p:txBody>
          <a:bodyPr wrap="square">
            <a:spAutoFit/>
          </a:bodyPr>
          <a:lstStyle/>
          <a:p>
            <a:pPr>
              <a:spcBef>
                <a:spcPct val="20000"/>
              </a:spcBef>
            </a:pPr>
            <a:r>
              <a:rPr lang="en-US" sz="2400" dirty="0">
                <a:solidFill>
                  <a:srgbClr val="3D65B1"/>
                </a:solidFill>
              </a:rPr>
              <a:t>Each of these phrases tells you that a list of details will follow.</a:t>
            </a:r>
          </a:p>
        </p:txBody>
      </p:sp>
      <p:sp>
        <p:nvSpPr>
          <p:cNvPr id="15" name="Rectangle 14"/>
          <p:cNvSpPr/>
          <p:nvPr/>
        </p:nvSpPr>
        <p:spPr>
          <a:xfrm>
            <a:off x="2400088" y="2738593"/>
            <a:ext cx="1554480" cy="282198"/>
          </a:xfrm>
          <a:prstGeom prst="rect">
            <a:avLst/>
          </a:prstGeom>
          <a:noFill/>
          <a:ln w="28575" cmpd="sng">
            <a:solidFill>
              <a:srgbClr val="B41A2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3736711" y="3485166"/>
            <a:ext cx="2103120" cy="282198"/>
          </a:xfrm>
          <a:prstGeom prst="rect">
            <a:avLst/>
          </a:prstGeom>
          <a:noFill/>
          <a:ln w="28575" cmpd="sng">
            <a:solidFill>
              <a:srgbClr val="B41A2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5596792" y="4466987"/>
            <a:ext cx="1371600" cy="282198"/>
          </a:xfrm>
          <a:prstGeom prst="rect">
            <a:avLst/>
          </a:prstGeom>
          <a:noFill/>
          <a:ln w="28575" cmpd="sng">
            <a:solidFill>
              <a:srgbClr val="B41A2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137185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1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1000"/>
                                        <p:tgtEl>
                                          <p:spTgt spid="9"/>
                                        </p:tgtEl>
                                      </p:cBhvr>
                                    </p:animEffect>
                                    <p:set>
                                      <p:cBhvr>
                                        <p:cTn id="22" dur="1" fill="hold">
                                          <p:stCondLst>
                                            <p:cond delay="999"/>
                                          </p:stCondLst>
                                        </p:cTn>
                                        <p:tgtEl>
                                          <p:spTgt spid="9"/>
                                        </p:tgtEl>
                                        <p:attrNameLst>
                                          <p:attrName>style.visibility</p:attrName>
                                        </p:attrNameLst>
                                      </p:cBhvr>
                                      <p:to>
                                        <p:strVal val="hidden"/>
                                      </p:to>
                                    </p:se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animBg="1"/>
      <p:bldP spid="16" grpId="0" animBg="1"/>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7" name="TextBox 6"/>
          <p:cNvSpPr txBox="1"/>
          <p:nvPr/>
        </p:nvSpPr>
        <p:spPr>
          <a:xfrm>
            <a:off x="28163" y="329898"/>
            <a:ext cx="2310523" cy="307777"/>
          </a:xfrm>
          <a:prstGeom prst="rect">
            <a:avLst/>
          </a:prstGeom>
          <a:noFill/>
        </p:spPr>
        <p:txBody>
          <a:bodyPr wrap="none" rtlCol="0">
            <a:spAutoFit/>
          </a:bodyPr>
          <a:lstStyle/>
          <a:p>
            <a:r>
              <a:rPr lang="en-US" sz="1400" dirty="0">
                <a:solidFill>
                  <a:srgbClr val="2E8538">
                    <a:alpha val="70000"/>
                  </a:srgbClr>
                </a:solidFill>
                <a:latin typeface="Arial"/>
                <a:cs typeface="Arial"/>
              </a:rPr>
              <a:t>Recognizing the Main Idea</a:t>
            </a:r>
          </a:p>
        </p:txBody>
      </p:sp>
      <p:sp>
        <p:nvSpPr>
          <p:cNvPr id="10" name="TextBox 9"/>
          <p:cNvSpPr txBox="1"/>
          <p:nvPr/>
        </p:nvSpPr>
        <p:spPr>
          <a:xfrm>
            <a:off x="2185710" y="330802"/>
            <a:ext cx="4013927"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3 Use Key Words to Lead You to the Main Idea</a:t>
            </a:r>
            <a:endParaRPr lang="en-US" sz="1400" dirty="0">
              <a:solidFill>
                <a:srgbClr val="3D65B1">
                  <a:alpha val="70000"/>
                </a:srgbClr>
              </a:solidFill>
              <a:latin typeface="Arial"/>
              <a:cs typeface="Arial"/>
            </a:endParaRPr>
          </a:p>
        </p:txBody>
      </p:sp>
      <p:sp>
        <p:nvSpPr>
          <p:cNvPr id="9" name="TextBox 8"/>
          <p:cNvSpPr txBox="1"/>
          <p:nvPr/>
        </p:nvSpPr>
        <p:spPr>
          <a:xfrm>
            <a:off x="1065948" y="1447421"/>
            <a:ext cx="7315200" cy="830997"/>
          </a:xfrm>
          <a:prstGeom prst="rect">
            <a:avLst/>
          </a:prstGeom>
          <a:noFill/>
        </p:spPr>
        <p:txBody>
          <a:bodyPr wrap="square" rtlCol="0">
            <a:spAutoFit/>
          </a:bodyPr>
          <a:lstStyle/>
          <a:p>
            <a:r>
              <a:rPr lang="en-US" sz="2400" dirty="0">
                <a:solidFill>
                  <a:srgbClr val="000000"/>
                </a:solidFill>
                <a:latin typeface="Times New Roman"/>
                <a:cs typeface="Times New Roman"/>
              </a:rPr>
              <a:t>In addition to list words, </a:t>
            </a:r>
            <a:r>
              <a:rPr lang="en-US" sz="2400" dirty="0">
                <a:solidFill>
                  <a:srgbClr val="3D65B1"/>
                </a:solidFill>
                <a:latin typeface="Times New Roman"/>
                <a:cs typeface="Times New Roman"/>
              </a:rPr>
              <a:t>addition words </a:t>
            </a:r>
            <a:r>
              <a:rPr lang="en-US" sz="2400" dirty="0">
                <a:solidFill>
                  <a:srgbClr val="000000"/>
                </a:solidFill>
                <a:latin typeface="Times New Roman"/>
                <a:cs typeface="Times New Roman"/>
              </a:rPr>
              <a:t>can alert you to the main idea.</a:t>
            </a:r>
            <a:endParaRPr lang="en-US" sz="2400" dirty="0">
              <a:latin typeface="Times New Roman"/>
              <a:cs typeface="Times New Roman"/>
            </a:endParaRPr>
          </a:p>
        </p:txBody>
      </p:sp>
      <p:sp>
        <p:nvSpPr>
          <p:cNvPr id="11" name="TextBox 10"/>
          <p:cNvSpPr txBox="1"/>
          <p:nvPr/>
        </p:nvSpPr>
        <p:spPr>
          <a:xfrm>
            <a:off x="1069848" y="1805777"/>
            <a:ext cx="7131899" cy="830997"/>
          </a:xfrm>
          <a:prstGeom prst="rect">
            <a:avLst/>
          </a:prstGeom>
          <a:noFill/>
        </p:spPr>
        <p:txBody>
          <a:bodyPr wrap="square" rtlCol="0">
            <a:spAutoFit/>
          </a:bodyPr>
          <a:lstStyle/>
          <a:p>
            <a:pPr>
              <a:tabLst>
                <a:tab pos="1771650" algn="l"/>
              </a:tabLst>
            </a:pPr>
            <a:r>
              <a:rPr lang="en-US" sz="2400" dirty="0" smtClean="0">
                <a:solidFill>
                  <a:srgbClr val="000000"/>
                </a:solidFill>
                <a:latin typeface="Times New Roman"/>
                <a:cs typeface="Times New Roman"/>
              </a:rPr>
              <a:t>	</a:t>
            </a:r>
            <a:r>
              <a:rPr lang="en-US" sz="2400" b="1" dirty="0">
                <a:solidFill>
                  <a:srgbClr val="3D65B1"/>
                </a:solidFill>
                <a:latin typeface="Times New Roman"/>
                <a:cs typeface="Times New Roman"/>
              </a:rPr>
              <a:t>A</a:t>
            </a:r>
            <a:r>
              <a:rPr lang="en-US" sz="2400" b="1" dirty="0" smtClean="0">
                <a:solidFill>
                  <a:srgbClr val="3D65B1"/>
                </a:solidFill>
                <a:latin typeface="Times New Roman"/>
                <a:cs typeface="Times New Roman"/>
              </a:rPr>
              <a:t>ddition words </a:t>
            </a:r>
            <a:r>
              <a:rPr lang="en-US" sz="2400" dirty="0" smtClean="0">
                <a:solidFill>
                  <a:srgbClr val="000000"/>
                </a:solidFill>
                <a:latin typeface="Times New Roman"/>
                <a:cs typeface="Times New Roman"/>
              </a:rPr>
              <a:t>are generally used right before a supporting detail. </a:t>
            </a:r>
            <a:endParaRPr lang="en-US" sz="2400" dirty="0">
              <a:latin typeface="Times New Roman"/>
              <a:cs typeface="Times New Roman"/>
            </a:endParaRPr>
          </a:p>
        </p:txBody>
      </p:sp>
      <p:sp>
        <p:nvSpPr>
          <p:cNvPr id="12" name="TextBox 11"/>
          <p:cNvSpPr txBox="1"/>
          <p:nvPr/>
        </p:nvSpPr>
        <p:spPr>
          <a:xfrm>
            <a:off x="1067472" y="2706783"/>
            <a:ext cx="7498080" cy="830997"/>
          </a:xfrm>
          <a:prstGeom prst="rect">
            <a:avLst/>
          </a:prstGeom>
          <a:noFill/>
        </p:spPr>
        <p:txBody>
          <a:bodyPr wrap="square" rtlCol="0">
            <a:spAutoFit/>
          </a:bodyPr>
          <a:lstStyle/>
          <a:p>
            <a:r>
              <a:rPr lang="en-US" sz="2400" dirty="0" smtClean="0">
                <a:solidFill>
                  <a:srgbClr val="000000"/>
                </a:solidFill>
                <a:latin typeface="Times New Roman"/>
                <a:cs typeface="Times New Roman"/>
              </a:rPr>
              <a:t>Here are some of the addition words </a:t>
            </a:r>
            <a:r>
              <a:rPr lang="en-US" sz="2400" dirty="0">
                <a:solidFill>
                  <a:srgbClr val="000000"/>
                </a:solidFill>
                <a:latin typeface="Times New Roman"/>
                <a:cs typeface="Times New Roman"/>
              </a:rPr>
              <a:t>that often introduce supporting details and help you discover the main </a:t>
            </a:r>
            <a:r>
              <a:rPr lang="en-US" sz="2400" dirty="0" smtClean="0">
                <a:solidFill>
                  <a:srgbClr val="000000"/>
                </a:solidFill>
                <a:latin typeface="Times New Roman"/>
                <a:cs typeface="Times New Roman"/>
              </a:rPr>
              <a:t>idea:</a:t>
            </a:r>
            <a:endParaRPr lang="en-US" sz="2400" dirty="0">
              <a:latin typeface="Times New Roman"/>
              <a:cs typeface="Times New Roman"/>
            </a:endParaRPr>
          </a:p>
        </p:txBody>
      </p:sp>
      <p:sp>
        <p:nvSpPr>
          <p:cNvPr id="13" name="Rectangle 11"/>
          <p:cNvSpPr>
            <a:spLocks noChangeArrowheads="1"/>
          </p:cNvSpPr>
          <p:nvPr/>
        </p:nvSpPr>
        <p:spPr bwMode="auto">
          <a:xfrm>
            <a:off x="655003" y="3628713"/>
            <a:ext cx="1646617" cy="369332"/>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578CD5"/>
                </a:solidFill>
                <a:miter lim="800000"/>
                <a:headEnd/>
                <a:tailEnd/>
              </a14:hiddenLine>
            </a:ext>
          </a:extLst>
        </p:spPr>
        <p:txBody>
          <a:bodyPr wrap="none">
            <a:spAutoFit/>
          </a:bodyPr>
          <a:lstStyle/>
          <a:p>
            <a:r>
              <a:rPr lang="en-US" sz="1800" i="1" dirty="0" smtClean="0">
                <a:solidFill>
                  <a:srgbClr val="3D65B1"/>
                </a:solidFill>
              </a:rPr>
              <a:t>Addition Words</a:t>
            </a:r>
            <a:endParaRPr lang="en-US" sz="1400" dirty="0">
              <a:solidFill>
                <a:srgbClr val="3D65B1"/>
              </a:solidFill>
            </a:endParaRPr>
          </a:p>
        </p:txBody>
      </p:sp>
      <p:sp>
        <p:nvSpPr>
          <p:cNvPr id="14" name="TextBox 13"/>
          <p:cNvSpPr txBox="1"/>
          <p:nvPr/>
        </p:nvSpPr>
        <p:spPr>
          <a:xfrm>
            <a:off x="1067006" y="5653365"/>
            <a:ext cx="7424928" cy="830997"/>
          </a:xfrm>
          <a:prstGeom prst="rect">
            <a:avLst/>
          </a:prstGeom>
          <a:noFill/>
        </p:spPr>
        <p:txBody>
          <a:bodyPr wrap="square" rtlCol="0">
            <a:spAutoFit/>
          </a:bodyPr>
          <a:lstStyle/>
          <a:p>
            <a:r>
              <a:rPr lang="en-US" sz="2400" dirty="0">
                <a:solidFill>
                  <a:srgbClr val="000000"/>
                </a:solidFill>
                <a:latin typeface="Times New Roman"/>
                <a:cs typeface="Times New Roman"/>
              </a:rPr>
              <a:t>When you see this type of clue, you can assume that the detail it introduces fits under the umbrella of a main idea.</a:t>
            </a:r>
            <a:endParaRPr lang="en-US" sz="2400" dirty="0">
              <a:latin typeface="Times New Roman"/>
              <a:cs typeface="Times New Roman"/>
            </a:endParaRPr>
          </a:p>
        </p:txBody>
      </p:sp>
      <p:pic>
        <p:nvPicPr>
          <p:cNvPr id="2" name="Picture 1" descr="ch 2 p 7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032504"/>
            <a:ext cx="7772400" cy="1486389"/>
          </a:xfrm>
          <a:prstGeom prst="rect">
            <a:avLst/>
          </a:prstGeom>
          <a:ln>
            <a:solidFill>
              <a:srgbClr val="3D65B1"/>
            </a:solidFill>
          </a:ln>
          <a:effectLst>
            <a:outerShdw blurRad="95250" dist="88900" dir="2700000" algn="tl" rotWithShape="0">
              <a:srgbClr val="3D65B1">
                <a:alpha val="38000"/>
              </a:srgbClr>
            </a:outerShdw>
          </a:effectLst>
        </p:spPr>
      </p:pic>
      <p:sp>
        <p:nvSpPr>
          <p:cNvPr id="15"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168743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7" name="TextBox 6"/>
          <p:cNvSpPr txBox="1"/>
          <p:nvPr/>
        </p:nvSpPr>
        <p:spPr>
          <a:xfrm>
            <a:off x="28163" y="329898"/>
            <a:ext cx="2310523" cy="307777"/>
          </a:xfrm>
          <a:prstGeom prst="rect">
            <a:avLst/>
          </a:prstGeom>
          <a:noFill/>
        </p:spPr>
        <p:txBody>
          <a:bodyPr wrap="none" rtlCol="0">
            <a:spAutoFit/>
          </a:bodyPr>
          <a:lstStyle/>
          <a:p>
            <a:r>
              <a:rPr lang="en-US" sz="1400" dirty="0">
                <a:solidFill>
                  <a:srgbClr val="2E8538">
                    <a:alpha val="70000"/>
                  </a:srgbClr>
                </a:solidFill>
                <a:latin typeface="Arial"/>
                <a:cs typeface="Arial"/>
              </a:rPr>
              <a:t>Recognizing the Main Idea</a:t>
            </a:r>
          </a:p>
        </p:txBody>
      </p:sp>
      <p:sp>
        <p:nvSpPr>
          <p:cNvPr id="10" name="TextBox 9"/>
          <p:cNvSpPr txBox="1"/>
          <p:nvPr/>
        </p:nvSpPr>
        <p:spPr>
          <a:xfrm>
            <a:off x="2185710" y="330802"/>
            <a:ext cx="4013927"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3 Use Key Words to Lead You to the Main Idea</a:t>
            </a:r>
            <a:endParaRPr lang="en-US" sz="1400" dirty="0">
              <a:solidFill>
                <a:srgbClr val="3D65B1">
                  <a:alpha val="70000"/>
                </a:srgbClr>
              </a:solidFill>
              <a:latin typeface="Arial"/>
              <a:cs typeface="Arial"/>
            </a:endParaRPr>
          </a:p>
        </p:txBody>
      </p:sp>
      <p:sp>
        <p:nvSpPr>
          <p:cNvPr id="9" name="TextBox 8"/>
          <p:cNvSpPr txBox="1"/>
          <p:nvPr/>
        </p:nvSpPr>
        <p:spPr>
          <a:xfrm>
            <a:off x="1065949" y="887329"/>
            <a:ext cx="7131899" cy="1015663"/>
          </a:xfrm>
          <a:prstGeom prst="rect">
            <a:avLst/>
          </a:prstGeom>
          <a:noFill/>
        </p:spPr>
        <p:txBody>
          <a:bodyPr wrap="square" rtlCol="0">
            <a:spAutoFit/>
          </a:bodyPr>
          <a:lstStyle/>
          <a:p>
            <a:r>
              <a:rPr lang="en-US" sz="2000" dirty="0">
                <a:solidFill>
                  <a:srgbClr val="B41A2D"/>
                </a:solidFill>
                <a:cs typeface="Times New Roman"/>
              </a:rPr>
              <a:t>Reread the paragraph </a:t>
            </a:r>
            <a:r>
              <a:rPr lang="en-US" sz="2000" dirty="0" smtClean="0">
                <a:solidFill>
                  <a:srgbClr val="B41A2D"/>
                </a:solidFill>
                <a:cs typeface="Times New Roman"/>
              </a:rPr>
              <a:t>about TV violence. </a:t>
            </a:r>
            <a:r>
              <a:rPr lang="en-US" sz="2000" dirty="0">
                <a:solidFill>
                  <a:srgbClr val="B41A2D"/>
                </a:solidFill>
                <a:cs typeface="Times New Roman"/>
              </a:rPr>
              <a:t>As you do, pick out the </a:t>
            </a:r>
            <a:r>
              <a:rPr lang="en-US" sz="2000" b="1" dirty="0">
                <a:solidFill>
                  <a:srgbClr val="3D65B1"/>
                </a:solidFill>
                <a:cs typeface="Times New Roman"/>
              </a:rPr>
              <a:t>addition words</a:t>
            </a:r>
            <a:r>
              <a:rPr lang="en-US" sz="2000" dirty="0">
                <a:solidFill>
                  <a:srgbClr val="3D65B1"/>
                </a:solidFill>
                <a:cs typeface="Times New Roman"/>
              </a:rPr>
              <a:t> </a:t>
            </a:r>
            <a:r>
              <a:rPr lang="en-US" sz="2000" dirty="0">
                <a:solidFill>
                  <a:srgbClr val="B41A2D"/>
                </a:solidFill>
                <a:cs typeface="Times New Roman"/>
              </a:rPr>
              <a:t>that alert you to supporting details. Also note </a:t>
            </a:r>
          </a:p>
          <a:p>
            <a:r>
              <a:rPr lang="en-US" sz="2000" dirty="0">
                <a:solidFill>
                  <a:srgbClr val="B41A2D"/>
                </a:solidFill>
                <a:cs typeface="Times New Roman"/>
              </a:rPr>
              <a:t>the </a:t>
            </a:r>
            <a:r>
              <a:rPr lang="en-US" sz="2000" b="1" dirty="0">
                <a:solidFill>
                  <a:srgbClr val="8B3B85"/>
                </a:solidFill>
                <a:cs typeface="Times New Roman"/>
              </a:rPr>
              <a:t>list words</a:t>
            </a:r>
            <a:r>
              <a:rPr lang="en-US" sz="2000" dirty="0">
                <a:solidFill>
                  <a:srgbClr val="8B3B85"/>
                </a:solidFill>
                <a:cs typeface="Times New Roman"/>
              </a:rPr>
              <a:t> </a:t>
            </a:r>
            <a:r>
              <a:rPr lang="en-US" sz="2000" dirty="0">
                <a:solidFill>
                  <a:srgbClr val="B41A2D"/>
                </a:solidFill>
                <a:cs typeface="Times New Roman"/>
              </a:rPr>
              <a:t>that suggest the main idea.     </a:t>
            </a:r>
          </a:p>
        </p:txBody>
      </p:sp>
      <p:sp>
        <p:nvSpPr>
          <p:cNvPr id="11" name="Rectangle 10"/>
          <p:cNvSpPr>
            <a:spLocks noChangeArrowheads="1"/>
          </p:cNvSpPr>
          <p:nvPr/>
        </p:nvSpPr>
        <p:spPr bwMode="auto">
          <a:xfrm>
            <a:off x="479610" y="1975104"/>
            <a:ext cx="8266176" cy="2739211"/>
          </a:xfrm>
          <a:prstGeom prst="rect">
            <a:avLst/>
          </a:prstGeom>
          <a:solidFill>
            <a:srgbClr val="FDEBCE">
              <a:alpha val="40000"/>
            </a:srgbClr>
          </a:solidFill>
          <a:ln w="9525">
            <a:solidFill>
              <a:srgbClr val="3D65B1"/>
            </a:solidFill>
            <a:miter lim="800000"/>
            <a:headEnd/>
            <a:tailEnd/>
          </a:ln>
        </p:spPr>
        <p:txBody>
          <a:bodyPr lIns="274320" tIns="137160" rIns="274320" bIns="137160">
            <a:spAutoFit/>
          </a:bodyPr>
          <a:lstStyle/>
          <a:p>
            <a:pPr>
              <a:tabLst>
                <a:tab pos="452438" algn="l"/>
              </a:tabLst>
            </a:pPr>
            <a:r>
              <a:rPr lang="en-US" sz="1600" dirty="0">
                <a:solidFill>
                  <a:srgbClr val="000000"/>
                </a:solidFill>
                <a:latin typeface="Times New Roman"/>
                <a:cs typeface="Times New Roman"/>
              </a:rPr>
              <a:t>	Many people feel that violence on television is harmless entertainment. However, we now know that TV violence does affect people in negative ways. One study showed that frequent TV watchers are more fearful and suspicious of others. They try to protect </a:t>
            </a:r>
          </a:p>
          <a:p>
            <a:pPr>
              <a:tabLst>
                <a:tab pos="452438" algn="l"/>
              </a:tabLst>
            </a:pPr>
            <a:r>
              <a:rPr lang="en-US" sz="1600" dirty="0">
                <a:solidFill>
                  <a:srgbClr val="000000"/>
                </a:solidFill>
                <a:latin typeface="Times New Roman"/>
                <a:cs typeface="Times New Roman"/>
              </a:rPr>
              <a:t>themselves from the outside world with extra locks on the doors, alarm systems, guard dogs, and guns. In addition, that same study showed that heavy TV watchers are less upset about real-life violence than non-TV watchers. It seems that the constant violence they see on TV makes them less sensitive to the real thing. Another study, of a group of children, found that TV violence increases aggressive behavior. Children who watched violent shows were more willing to hurt another child in games where they were given a choice between helping and hurting. They were also more likely to select toy weapons over other kinds of playthings.</a:t>
            </a:r>
          </a:p>
        </p:txBody>
      </p:sp>
      <p:sp>
        <p:nvSpPr>
          <p:cNvPr id="12"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94304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7" name="TextBox 6"/>
          <p:cNvSpPr txBox="1"/>
          <p:nvPr/>
        </p:nvSpPr>
        <p:spPr>
          <a:xfrm>
            <a:off x="28163" y="329898"/>
            <a:ext cx="2310523" cy="307777"/>
          </a:xfrm>
          <a:prstGeom prst="rect">
            <a:avLst/>
          </a:prstGeom>
          <a:noFill/>
        </p:spPr>
        <p:txBody>
          <a:bodyPr wrap="none" rtlCol="0">
            <a:spAutoFit/>
          </a:bodyPr>
          <a:lstStyle/>
          <a:p>
            <a:r>
              <a:rPr lang="en-US" sz="1400" dirty="0">
                <a:solidFill>
                  <a:srgbClr val="2E8538">
                    <a:alpha val="70000"/>
                  </a:srgbClr>
                </a:solidFill>
                <a:latin typeface="Arial"/>
                <a:cs typeface="Arial"/>
              </a:rPr>
              <a:t>Recognizing the Main Idea</a:t>
            </a:r>
          </a:p>
        </p:txBody>
      </p:sp>
      <p:sp>
        <p:nvSpPr>
          <p:cNvPr id="10" name="TextBox 9"/>
          <p:cNvSpPr txBox="1"/>
          <p:nvPr/>
        </p:nvSpPr>
        <p:spPr>
          <a:xfrm>
            <a:off x="2185710" y="330802"/>
            <a:ext cx="4013927"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3 Use Key Words to Lead You to the Main Idea</a:t>
            </a:r>
            <a:endParaRPr lang="en-US" sz="1400" dirty="0">
              <a:solidFill>
                <a:srgbClr val="3D65B1">
                  <a:alpha val="70000"/>
                </a:srgbClr>
              </a:solidFill>
              <a:latin typeface="Arial"/>
              <a:cs typeface="Arial"/>
            </a:endParaRPr>
          </a:p>
        </p:txBody>
      </p:sp>
      <p:sp>
        <p:nvSpPr>
          <p:cNvPr id="11" name="Rectangle 10"/>
          <p:cNvSpPr>
            <a:spLocks noChangeArrowheads="1"/>
          </p:cNvSpPr>
          <p:nvPr/>
        </p:nvSpPr>
        <p:spPr bwMode="auto">
          <a:xfrm>
            <a:off x="479610" y="1975104"/>
            <a:ext cx="8266176" cy="2739211"/>
          </a:xfrm>
          <a:prstGeom prst="rect">
            <a:avLst/>
          </a:prstGeom>
          <a:solidFill>
            <a:srgbClr val="FDEBCE">
              <a:alpha val="40000"/>
            </a:srgbClr>
          </a:solidFill>
          <a:ln w="9525">
            <a:solidFill>
              <a:srgbClr val="3D65B1"/>
            </a:solidFill>
            <a:miter lim="800000"/>
            <a:headEnd/>
            <a:tailEnd/>
          </a:ln>
        </p:spPr>
        <p:txBody>
          <a:bodyPr lIns="274320" tIns="137160" rIns="274320" bIns="137160">
            <a:spAutoFit/>
          </a:bodyPr>
          <a:lstStyle/>
          <a:p>
            <a:pPr>
              <a:tabLst>
                <a:tab pos="452438" algn="l"/>
              </a:tabLst>
            </a:pPr>
            <a:r>
              <a:rPr lang="en-US" sz="1600" dirty="0">
                <a:solidFill>
                  <a:srgbClr val="000000"/>
                </a:solidFill>
                <a:latin typeface="Times New Roman"/>
                <a:cs typeface="Times New Roman"/>
              </a:rPr>
              <a:t>	Many people feel that violence on television is harmless entertainment. However, we now know that TV violence does affect people in negative ways. One study showed that frequent TV watchers are more fearful and suspicious of others. They try to protect </a:t>
            </a:r>
          </a:p>
          <a:p>
            <a:pPr>
              <a:tabLst>
                <a:tab pos="452438" algn="l"/>
              </a:tabLst>
            </a:pPr>
            <a:r>
              <a:rPr lang="en-US" sz="1600" dirty="0">
                <a:solidFill>
                  <a:srgbClr val="000000"/>
                </a:solidFill>
                <a:latin typeface="Times New Roman"/>
                <a:cs typeface="Times New Roman"/>
              </a:rPr>
              <a:t>themselves from the outside world with extra locks on the doors, alarm systems, guard dogs, and guns. In addition, that same study showed that heavy TV watchers are less upset about real-life violence than non-TV watchers. It seems that the constant violence they see on TV makes them less sensitive to the real thing. Another study, of a group of children, found that TV violence increases aggressive behavior. Children who watched violent shows were more willing to hurt another child in games where they were given a choice between helping and hurting. They were also more likely to select toy weapons over other kinds of playthings.</a:t>
            </a:r>
          </a:p>
        </p:txBody>
      </p:sp>
      <p:grpSp>
        <p:nvGrpSpPr>
          <p:cNvPr id="12" name="Group 11"/>
          <p:cNvGrpSpPr/>
          <p:nvPr/>
        </p:nvGrpSpPr>
        <p:grpSpPr>
          <a:xfrm rot="1962490" flipH="1">
            <a:off x="4377972" y="1858115"/>
            <a:ext cx="1001581" cy="465855"/>
            <a:chOff x="4598602" y="2401417"/>
            <a:chExt cx="1001581" cy="465855"/>
          </a:xfrm>
        </p:grpSpPr>
        <p:sp>
          <p:nvSpPr>
            <p:cNvPr id="13" name="Left Arrow Callout 12"/>
            <p:cNvSpPr/>
            <p:nvPr/>
          </p:nvSpPr>
          <p:spPr>
            <a:xfrm>
              <a:off x="4598602" y="2416914"/>
              <a:ext cx="1001581" cy="450358"/>
            </a:xfrm>
            <a:prstGeom prst="leftArrowCallout">
              <a:avLst>
                <a:gd name="adj1" fmla="val 25000"/>
                <a:gd name="adj2" fmla="val 34677"/>
                <a:gd name="adj3" fmla="val 35481"/>
                <a:gd name="adj4" fmla="val 71965"/>
              </a:avLst>
            </a:prstGeom>
            <a:solidFill>
              <a:srgbClr val="FFFFFF"/>
            </a:solidFill>
            <a:ln>
              <a:solidFill>
                <a:srgbClr val="8B3B8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B3B85"/>
                </a:solidFill>
              </a:endParaRPr>
            </a:p>
          </p:txBody>
        </p:sp>
        <p:sp>
          <p:nvSpPr>
            <p:cNvPr id="14" name="TextBox 13"/>
            <p:cNvSpPr txBox="1"/>
            <p:nvPr/>
          </p:nvSpPr>
          <p:spPr>
            <a:xfrm>
              <a:off x="4850246" y="2401417"/>
              <a:ext cx="740664" cy="461665"/>
            </a:xfrm>
            <a:prstGeom prst="rect">
              <a:avLst/>
            </a:prstGeom>
            <a:noFill/>
          </p:spPr>
          <p:txBody>
            <a:bodyPr wrap="none" rtlCol="0">
              <a:noAutofit/>
            </a:bodyPr>
            <a:lstStyle/>
            <a:p>
              <a:pPr algn="ctr"/>
              <a:r>
                <a:rPr lang="en-US" sz="1200" dirty="0" smtClean="0">
                  <a:solidFill>
                    <a:srgbClr val="8B3B85"/>
                  </a:solidFill>
                  <a:latin typeface="Times New Roman"/>
                  <a:cs typeface="Times New Roman"/>
                </a:rPr>
                <a:t>List </a:t>
              </a:r>
            </a:p>
            <a:p>
              <a:pPr algn="ctr"/>
              <a:r>
                <a:rPr lang="en-US" sz="1200" dirty="0" smtClean="0">
                  <a:solidFill>
                    <a:srgbClr val="8B3B85"/>
                  </a:solidFill>
                  <a:latin typeface="Times New Roman"/>
                  <a:cs typeface="Times New Roman"/>
                </a:rPr>
                <a:t>words</a:t>
              </a:r>
              <a:endParaRPr lang="en-US" sz="1200" dirty="0">
                <a:solidFill>
                  <a:srgbClr val="8B3B85"/>
                </a:solidFill>
                <a:latin typeface="Times New Roman"/>
                <a:cs typeface="Times New Roman"/>
              </a:endParaRPr>
            </a:p>
          </p:txBody>
        </p:sp>
      </p:grpSp>
      <p:grpSp>
        <p:nvGrpSpPr>
          <p:cNvPr id="15" name="Group 14"/>
          <p:cNvGrpSpPr/>
          <p:nvPr/>
        </p:nvGrpSpPr>
        <p:grpSpPr>
          <a:xfrm rot="20280638">
            <a:off x="4905400" y="2823312"/>
            <a:ext cx="1295295" cy="311325"/>
            <a:chOff x="722400" y="2743390"/>
            <a:chExt cx="1295295" cy="311325"/>
          </a:xfrm>
        </p:grpSpPr>
        <p:sp>
          <p:nvSpPr>
            <p:cNvPr id="16" name="Left Arrow Callout 15"/>
            <p:cNvSpPr/>
            <p:nvPr/>
          </p:nvSpPr>
          <p:spPr>
            <a:xfrm flipH="1">
              <a:off x="722400" y="2743390"/>
              <a:ext cx="1295295" cy="311325"/>
            </a:xfrm>
            <a:prstGeom prst="leftArrowCallout">
              <a:avLst>
                <a:gd name="adj1" fmla="val 32350"/>
                <a:gd name="adj2" fmla="val 34677"/>
                <a:gd name="adj3" fmla="val 35481"/>
                <a:gd name="adj4" fmla="val 84578"/>
              </a:avLst>
            </a:prstGeom>
            <a:solidFill>
              <a:srgbClr val="FFFFFF"/>
            </a:solidFill>
            <a:ln>
              <a:solidFill>
                <a:srgbClr val="3D65B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flipH="1">
              <a:off x="789065" y="2754363"/>
              <a:ext cx="1097280" cy="276999"/>
            </a:xfrm>
            <a:prstGeom prst="rect">
              <a:avLst/>
            </a:prstGeom>
            <a:noFill/>
          </p:spPr>
          <p:txBody>
            <a:bodyPr wrap="none" lIns="0" rIns="0" rtlCol="0">
              <a:noAutofit/>
            </a:bodyPr>
            <a:lstStyle/>
            <a:p>
              <a:r>
                <a:rPr lang="en-US" sz="1200" dirty="0" smtClean="0">
                  <a:solidFill>
                    <a:srgbClr val="3D65B1"/>
                  </a:solidFill>
                  <a:latin typeface="Times New Roman"/>
                  <a:cs typeface="Times New Roman"/>
                </a:rPr>
                <a:t>Addition word</a:t>
              </a:r>
              <a:endParaRPr lang="en-US" sz="1200" dirty="0">
                <a:solidFill>
                  <a:srgbClr val="3D65B1"/>
                </a:solidFill>
                <a:latin typeface="Times New Roman"/>
                <a:cs typeface="Times New Roman"/>
              </a:endParaRPr>
            </a:p>
          </p:txBody>
        </p:sp>
      </p:grpSp>
      <p:grpSp>
        <p:nvGrpSpPr>
          <p:cNvPr id="23" name="Group 22"/>
          <p:cNvGrpSpPr/>
          <p:nvPr/>
        </p:nvGrpSpPr>
        <p:grpSpPr>
          <a:xfrm rot="20280000">
            <a:off x="2983713" y="3839774"/>
            <a:ext cx="1295295" cy="311325"/>
            <a:chOff x="1536982" y="3587544"/>
            <a:chExt cx="1295295" cy="311325"/>
          </a:xfrm>
        </p:grpSpPr>
        <p:sp>
          <p:nvSpPr>
            <p:cNvPr id="24" name="Left Arrow Callout 23"/>
            <p:cNvSpPr/>
            <p:nvPr/>
          </p:nvSpPr>
          <p:spPr>
            <a:xfrm flipH="1">
              <a:off x="1536982" y="3587544"/>
              <a:ext cx="1295295" cy="311325"/>
            </a:xfrm>
            <a:prstGeom prst="leftArrowCallout">
              <a:avLst>
                <a:gd name="adj1" fmla="val 32350"/>
                <a:gd name="adj2" fmla="val 34677"/>
                <a:gd name="adj3" fmla="val 35481"/>
                <a:gd name="adj4" fmla="val 84578"/>
              </a:avLst>
            </a:prstGeom>
            <a:solidFill>
              <a:srgbClr val="FFFFFF"/>
            </a:solidFill>
            <a:ln>
              <a:solidFill>
                <a:srgbClr val="3D65B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p:cNvSpPr txBox="1"/>
            <p:nvPr/>
          </p:nvSpPr>
          <p:spPr>
            <a:xfrm flipH="1">
              <a:off x="1637070" y="3598517"/>
              <a:ext cx="1097280" cy="276999"/>
            </a:xfrm>
            <a:prstGeom prst="rect">
              <a:avLst/>
            </a:prstGeom>
            <a:noFill/>
          </p:spPr>
          <p:txBody>
            <a:bodyPr wrap="none" lIns="0" rIns="0" rtlCol="0">
              <a:spAutoFit/>
            </a:bodyPr>
            <a:lstStyle/>
            <a:p>
              <a:r>
                <a:rPr lang="en-US" sz="1200" dirty="0" smtClean="0">
                  <a:solidFill>
                    <a:srgbClr val="3D65B1"/>
                  </a:solidFill>
                  <a:latin typeface="Times New Roman"/>
                  <a:cs typeface="Times New Roman"/>
                </a:rPr>
                <a:t>Addition word</a:t>
              </a:r>
              <a:endParaRPr lang="en-US" sz="1200" dirty="0">
                <a:solidFill>
                  <a:srgbClr val="3D65B1"/>
                </a:solidFill>
                <a:latin typeface="Times New Roman"/>
                <a:cs typeface="Times New Roman"/>
              </a:endParaRPr>
            </a:p>
          </p:txBody>
        </p:sp>
      </p:grpSp>
      <p:cxnSp>
        <p:nvCxnSpPr>
          <p:cNvPr id="26" name="Straight Connector 25"/>
          <p:cNvCxnSpPr/>
          <p:nvPr/>
        </p:nvCxnSpPr>
        <p:spPr>
          <a:xfrm>
            <a:off x="6094859" y="2615186"/>
            <a:ext cx="320040" cy="0"/>
          </a:xfrm>
          <a:prstGeom prst="line">
            <a:avLst/>
          </a:prstGeom>
          <a:ln>
            <a:solidFill>
              <a:srgbClr val="3D65B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599020" y="3332680"/>
            <a:ext cx="886968" cy="0"/>
          </a:xfrm>
          <a:prstGeom prst="line">
            <a:avLst/>
          </a:prstGeom>
          <a:ln>
            <a:solidFill>
              <a:srgbClr val="3D65B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267878" y="3829380"/>
            <a:ext cx="640080" cy="0"/>
          </a:xfrm>
          <a:prstGeom prst="line">
            <a:avLst/>
          </a:prstGeom>
          <a:ln>
            <a:solidFill>
              <a:srgbClr val="3D65B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21480000">
            <a:off x="4812246" y="2595087"/>
            <a:ext cx="1143000" cy="42583"/>
          </a:xfrm>
          <a:prstGeom prst="line">
            <a:avLst/>
          </a:prstGeom>
          <a:ln>
            <a:solidFill>
              <a:srgbClr val="8B3B85"/>
            </a:solidFill>
          </a:ln>
          <a:effectLst/>
        </p:spPr>
        <p:style>
          <a:lnRef idx="2">
            <a:schemeClr val="accent1"/>
          </a:lnRef>
          <a:fillRef idx="0">
            <a:schemeClr val="accent1"/>
          </a:fillRef>
          <a:effectRef idx="1">
            <a:schemeClr val="accent1"/>
          </a:effectRef>
          <a:fontRef idx="minor">
            <a:schemeClr val="tx1"/>
          </a:fontRef>
        </p:style>
      </p:cxnSp>
      <p:sp>
        <p:nvSpPr>
          <p:cNvPr id="30" name="Rectangle 2"/>
          <p:cNvSpPr txBox="1">
            <a:spLocks noChangeArrowheads="1"/>
          </p:cNvSpPr>
          <p:nvPr/>
        </p:nvSpPr>
        <p:spPr>
          <a:xfrm>
            <a:off x="1069848" y="4999390"/>
            <a:ext cx="7104888" cy="669412"/>
          </a:xfrm>
          <a:prstGeom prst="rect">
            <a:avLst/>
          </a:prstGeom>
          <a:noFill/>
          <a:ln/>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b="1" dirty="0" smtClean="0">
                <a:solidFill>
                  <a:srgbClr val="3D65B1"/>
                </a:solidFill>
              </a:rPr>
              <a:t>Addition words </a:t>
            </a:r>
            <a:r>
              <a:rPr lang="en-US" sz="2000" dirty="0" smtClean="0">
                <a:solidFill>
                  <a:srgbClr val="3D65B1"/>
                </a:solidFill>
              </a:rPr>
              <a:t>introduce each new supporting detail. </a:t>
            </a:r>
            <a:r>
              <a:rPr lang="en-US" sz="2000" dirty="0">
                <a:solidFill>
                  <a:srgbClr val="3D65B1"/>
                </a:solidFill>
              </a:rPr>
              <a:t>These addition words introduce three results of studies on TV violence.</a:t>
            </a:r>
            <a:r>
              <a:rPr lang="en-US" sz="2000" dirty="0" smtClean="0">
                <a:solidFill>
                  <a:srgbClr val="3D65B1"/>
                </a:solidFill>
              </a:rPr>
              <a:t> </a:t>
            </a:r>
            <a:endParaRPr lang="en-US" sz="2000" dirty="0">
              <a:solidFill>
                <a:srgbClr val="3D65B1"/>
              </a:solidFill>
            </a:endParaRPr>
          </a:p>
        </p:txBody>
      </p:sp>
      <p:sp>
        <p:nvSpPr>
          <p:cNvPr id="31" name="Rectangle 2"/>
          <p:cNvSpPr txBox="1">
            <a:spLocks noChangeArrowheads="1"/>
          </p:cNvSpPr>
          <p:nvPr/>
        </p:nvSpPr>
        <p:spPr>
          <a:xfrm>
            <a:off x="1069848" y="5657027"/>
            <a:ext cx="6831900" cy="871707"/>
          </a:xfrm>
          <a:prstGeom prst="rect">
            <a:avLst/>
          </a:prstGeom>
          <a:noFill/>
          <a:ln/>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FontTx/>
              <a:buNone/>
            </a:pPr>
            <a:r>
              <a:rPr lang="en-US" sz="2000" dirty="0" smtClean="0">
                <a:solidFill>
                  <a:srgbClr val="3D65B1"/>
                </a:solidFill>
              </a:rPr>
              <a:t>The </a:t>
            </a:r>
            <a:r>
              <a:rPr lang="en-US" sz="2000" b="1" dirty="0" smtClean="0">
                <a:solidFill>
                  <a:srgbClr val="8B3B85"/>
                </a:solidFill>
              </a:rPr>
              <a:t>list words</a:t>
            </a:r>
            <a:r>
              <a:rPr lang="en-US" sz="2000" dirty="0" smtClean="0">
                <a:solidFill>
                  <a:srgbClr val="9F2785"/>
                </a:solidFill>
              </a:rPr>
              <a:t> </a:t>
            </a:r>
            <a:r>
              <a:rPr lang="en-US" sz="2000" i="1" dirty="0" smtClean="0">
                <a:solidFill>
                  <a:srgbClr val="3D65B1"/>
                </a:solidFill>
              </a:rPr>
              <a:t>negative ways </a:t>
            </a:r>
            <a:r>
              <a:rPr lang="en-US" sz="2000" dirty="0" smtClean="0">
                <a:solidFill>
                  <a:srgbClr val="3D65B1"/>
                </a:solidFill>
              </a:rPr>
              <a:t>signal the supporting details will be a list of negative ways TV violence affects people.</a:t>
            </a:r>
            <a:endParaRPr lang="en-US" sz="2000" dirty="0">
              <a:solidFill>
                <a:srgbClr val="3D65B1"/>
              </a:solidFill>
            </a:endParaRPr>
          </a:p>
        </p:txBody>
      </p:sp>
      <p:pic>
        <p:nvPicPr>
          <p:cNvPr id="32" name="Picture 31" descr="bullets.jpg"/>
          <p:cNvPicPr>
            <a:picLocks noChangeAspect="1"/>
          </p:cNvPicPr>
          <p:nvPr/>
        </p:nvPicPr>
        <p:blipFill rotWithShape="1">
          <a:blip r:embed="rId3">
            <a:extLst>
              <a:ext uri="{28A0092B-C50C-407E-A947-70E740481C1C}">
                <a14:useLocalDpi xmlns:a14="http://schemas.microsoft.com/office/drawing/2010/main" val="0"/>
              </a:ext>
            </a:extLst>
          </a:blip>
          <a:srcRect l="6309" t="16399" r="67538" b="15601"/>
          <a:stretch/>
        </p:blipFill>
        <p:spPr>
          <a:xfrm>
            <a:off x="842139" y="5121250"/>
            <a:ext cx="210312" cy="210312"/>
          </a:xfrm>
          <a:prstGeom prst="rect">
            <a:avLst/>
          </a:prstGeom>
        </p:spPr>
      </p:pic>
      <p:pic>
        <p:nvPicPr>
          <p:cNvPr id="33" name="Picture 32" descr="bullets.jpg"/>
          <p:cNvPicPr>
            <a:picLocks noChangeAspect="1"/>
          </p:cNvPicPr>
          <p:nvPr/>
        </p:nvPicPr>
        <p:blipFill rotWithShape="1">
          <a:blip r:embed="rId3">
            <a:extLst>
              <a:ext uri="{28A0092B-C50C-407E-A947-70E740481C1C}">
                <a14:useLocalDpi xmlns:a14="http://schemas.microsoft.com/office/drawing/2010/main" val="0"/>
              </a:ext>
            </a:extLst>
          </a:blip>
          <a:srcRect l="6309" t="16399" r="67538" b="15601"/>
          <a:stretch/>
        </p:blipFill>
        <p:spPr>
          <a:xfrm>
            <a:off x="841248" y="5770105"/>
            <a:ext cx="210312" cy="210312"/>
          </a:xfrm>
          <a:prstGeom prst="rect">
            <a:avLst/>
          </a:prstGeom>
        </p:spPr>
      </p:pic>
      <p:grpSp>
        <p:nvGrpSpPr>
          <p:cNvPr id="34" name="Group 33"/>
          <p:cNvGrpSpPr/>
          <p:nvPr/>
        </p:nvGrpSpPr>
        <p:grpSpPr>
          <a:xfrm rot="20280000">
            <a:off x="305757" y="3369981"/>
            <a:ext cx="1295295" cy="317465"/>
            <a:chOff x="2847192" y="2839053"/>
            <a:chExt cx="1295295" cy="317465"/>
          </a:xfrm>
        </p:grpSpPr>
        <p:sp>
          <p:nvSpPr>
            <p:cNvPr id="35" name="Left Arrow Callout 34"/>
            <p:cNvSpPr/>
            <p:nvPr/>
          </p:nvSpPr>
          <p:spPr>
            <a:xfrm flipH="1">
              <a:off x="2847192" y="2845193"/>
              <a:ext cx="1295295" cy="311325"/>
            </a:xfrm>
            <a:prstGeom prst="leftArrowCallout">
              <a:avLst>
                <a:gd name="adj1" fmla="val 32350"/>
                <a:gd name="adj2" fmla="val 34677"/>
                <a:gd name="adj3" fmla="val 35481"/>
                <a:gd name="adj4" fmla="val 84578"/>
              </a:avLst>
            </a:prstGeom>
            <a:solidFill>
              <a:srgbClr val="FFFFFF"/>
            </a:solidFill>
            <a:ln>
              <a:solidFill>
                <a:srgbClr val="3D65B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TextBox 35"/>
            <p:cNvSpPr txBox="1"/>
            <p:nvPr/>
          </p:nvSpPr>
          <p:spPr>
            <a:xfrm flipH="1">
              <a:off x="2916357" y="2839053"/>
              <a:ext cx="974626" cy="276999"/>
            </a:xfrm>
            <a:prstGeom prst="rect">
              <a:avLst/>
            </a:prstGeom>
            <a:noFill/>
          </p:spPr>
          <p:txBody>
            <a:bodyPr wrap="none" lIns="0" rIns="0" rtlCol="0">
              <a:spAutoFit/>
            </a:bodyPr>
            <a:lstStyle/>
            <a:p>
              <a:r>
                <a:rPr lang="en-US" sz="1200" dirty="0" smtClean="0">
                  <a:solidFill>
                    <a:srgbClr val="3D65B1"/>
                  </a:solidFill>
                  <a:latin typeface="Times New Roman"/>
                  <a:cs typeface="Times New Roman"/>
                </a:rPr>
                <a:t>Addition words</a:t>
              </a:r>
              <a:endParaRPr lang="en-US" sz="1200" dirty="0">
                <a:solidFill>
                  <a:srgbClr val="3D65B1"/>
                </a:solidFill>
                <a:latin typeface="Times New Roman"/>
                <a:cs typeface="Times New Roman"/>
              </a:endParaRPr>
            </a:p>
          </p:txBody>
        </p:sp>
      </p:grpSp>
      <p:sp>
        <p:nvSpPr>
          <p:cNvPr id="37"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310860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500"/>
                                        <p:tgtEl>
                                          <p:spTgt spid="15"/>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1500"/>
                                        <p:tgtEl>
                                          <p:spTgt spid="34"/>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childTnLst>
                                </p:cTn>
                              </p:par>
                            </p:childTnLst>
                          </p:cTn>
                        </p:par>
                        <p:par>
                          <p:cTn id="20" fill="hold">
                            <p:stCondLst>
                              <p:cond delay="50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500"/>
                                        <p:tgtEl>
                                          <p:spTgt spid="23"/>
                                        </p:tgtEl>
                                      </p:cBhvr>
                                    </p:animEffect>
                                  </p:childTnLst>
                                </p:cTn>
                              </p:par>
                            </p:childTnLst>
                          </p:cTn>
                        </p:par>
                        <p:par>
                          <p:cTn id="24" fill="hold">
                            <p:stCondLst>
                              <p:cond delay="6500"/>
                            </p:stCondLst>
                            <p:childTnLst>
                              <p:par>
                                <p:cTn id="25" presetID="10"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childTnLst>
                                </p:cTn>
                              </p:par>
                              <p:par>
                                <p:cTn id="33" presetID="10"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10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1500"/>
                                        <p:tgtEl>
                                          <p:spTgt spid="12"/>
                                        </p:tgtEl>
                                      </p:cBhvr>
                                    </p:animEffect>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childTnLst>
                                </p:cTn>
                              </p:par>
                              <p:par>
                                <p:cTn id="50" presetID="10" presetClass="entr" presetSubtype="0"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13" name="TextBox 12"/>
          <p:cNvSpPr txBox="1"/>
          <p:nvPr/>
        </p:nvSpPr>
        <p:spPr>
          <a:xfrm>
            <a:off x="510119" y="1056600"/>
            <a:ext cx="5056632" cy="523220"/>
          </a:xfrm>
          <a:prstGeom prst="rect">
            <a:avLst/>
          </a:prstGeom>
          <a:noFill/>
        </p:spPr>
        <p:txBody>
          <a:bodyPr wrap="none" rtlCol="0">
            <a:spAutoFit/>
          </a:bodyPr>
          <a:lstStyle/>
          <a:p>
            <a:r>
              <a:rPr lang="en-US" sz="2800" b="1" dirty="0" smtClean="0">
                <a:solidFill>
                  <a:srgbClr val="8B3B85"/>
                </a:solidFill>
                <a:latin typeface="Arial"/>
                <a:cs typeface="Arial"/>
              </a:rPr>
              <a:t>Locations of the Main Idea</a:t>
            </a:r>
            <a:endParaRPr lang="en-US" sz="2800" b="1" dirty="0">
              <a:solidFill>
                <a:srgbClr val="8B3B85"/>
              </a:solidFill>
              <a:latin typeface="Arial"/>
              <a:cs typeface="Arial"/>
            </a:endParaRPr>
          </a:p>
        </p:txBody>
      </p:sp>
      <p:cxnSp>
        <p:nvCxnSpPr>
          <p:cNvPr id="14" name="Straight Connector 13"/>
          <p:cNvCxnSpPr/>
          <p:nvPr/>
        </p:nvCxnSpPr>
        <p:spPr>
          <a:xfrm>
            <a:off x="576185" y="1575669"/>
            <a:ext cx="8019557" cy="0"/>
          </a:xfrm>
          <a:prstGeom prst="line">
            <a:avLst/>
          </a:prstGeom>
          <a:ln>
            <a:solidFill>
              <a:srgbClr val="8B3B85"/>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065948" y="2991419"/>
            <a:ext cx="7315200" cy="1200328"/>
          </a:xfrm>
          <a:prstGeom prst="rect">
            <a:avLst/>
          </a:prstGeom>
          <a:noFill/>
        </p:spPr>
        <p:txBody>
          <a:bodyPr wrap="square" rtlCol="0">
            <a:spAutoFit/>
          </a:bodyPr>
          <a:lstStyle/>
          <a:p>
            <a:r>
              <a:rPr lang="en-US" sz="2400" dirty="0">
                <a:solidFill>
                  <a:srgbClr val="000000"/>
                </a:solidFill>
                <a:latin typeface="Times New Roman"/>
                <a:cs typeface="Times New Roman"/>
              </a:rPr>
              <a:t>A </a:t>
            </a:r>
            <a:r>
              <a:rPr lang="en-US" sz="2400" dirty="0">
                <a:solidFill>
                  <a:srgbClr val="8B3B85"/>
                </a:solidFill>
                <a:latin typeface="Times New Roman"/>
                <a:cs typeface="Times New Roman"/>
              </a:rPr>
              <a:t>main idea </a:t>
            </a:r>
            <a:r>
              <a:rPr lang="en-US" sz="2400" dirty="0">
                <a:solidFill>
                  <a:srgbClr val="000000"/>
                </a:solidFill>
                <a:latin typeface="Times New Roman"/>
                <a:cs typeface="Times New Roman"/>
              </a:rPr>
              <a:t>may appear at any point within a paragraph. Very commonly, it shows up at the beginning, as either the first or the second sentence.</a:t>
            </a:r>
            <a:endParaRPr lang="en-US" sz="2400" dirty="0">
              <a:latin typeface="Times New Roman"/>
              <a:cs typeface="Times New Roman"/>
            </a:endParaRPr>
          </a:p>
        </p:txBody>
      </p:sp>
      <p:sp>
        <p:nvSpPr>
          <p:cNvPr id="16" name="TextBox 15"/>
          <p:cNvSpPr txBox="1"/>
          <p:nvPr/>
        </p:nvSpPr>
        <p:spPr>
          <a:xfrm>
            <a:off x="1069847" y="3708127"/>
            <a:ext cx="7132320" cy="1200328"/>
          </a:xfrm>
          <a:prstGeom prst="rect">
            <a:avLst/>
          </a:prstGeom>
          <a:noFill/>
        </p:spPr>
        <p:txBody>
          <a:bodyPr wrap="square" rtlCol="0">
            <a:spAutoFit/>
          </a:bodyPr>
          <a:lstStyle/>
          <a:p>
            <a:pPr>
              <a:tabLst>
                <a:tab pos="3938588" algn="l"/>
              </a:tabLst>
            </a:pPr>
            <a:r>
              <a:rPr lang="en-US" sz="2400" dirty="0" smtClean="0">
                <a:solidFill>
                  <a:srgbClr val="000000"/>
                </a:solidFill>
                <a:latin typeface="Times New Roman"/>
                <a:cs typeface="Times New Roman"/>
              </a:rPr>
              <a:t>	</a:t>
            </a:r>
            <a:r>
              <a:rPr lang="en-US" sz="2400" dirty="0">
                <a:solidFill>
                  <a:srgbClr val="000000"/>
                </a:solidFill>
                <a:latin typeface="Times New Roman"/>
                <a:cs typeface="Times New Roman"/>
              </a:rPr>
              <a:t>However, </a:t>
            </a:r>
            <a:r>
              <a:rPr lang="en-US" sz="2400" dirty="0">
                <a:solidFill>
                  <a:srgbClr val="9F2785"/>
                </a:solidFill>
                <a:latin typeface="Times New Roman"/>
                <a:cs typeface="Times New Roman"/>
              </a:rPr>
              <a:t>main ideas </a:t>
            </a:r>
            <a:r>
              <a:rPr lang="en-US" sz="2400" dirty="0">
                <a:solidFill>
                  <a:srgbClr val="000000"/>
                </a:solidFill>
                <a:latin typeface="Times New Roman"/>
                <a:cs typeface="Times New Roman"/>
              </a:rPr>
              <a:t>may also appear further within a paragraph or even at the very end.</a:t>
            </a:r>
            <a:endParaRPr lang="en-US" sz="2400" dirty="0">
              <a:latin typeface="Times New Roman"/>
              <a:cs typeface="Times New Roman"/>
            </a:endParaRPr>
          </a:p>
        </p:txBody>
      </p:sp>
      <p:sp>
        <p:nvSpPr>
          <p:cNvPr id="9"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409931095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9" name="TextBox 8"/>
          <p:cNvSpPr txBox="1"/>
          <p:nvPr/>
        </p:nvSpPr>
        <p:spPr>
          <a:xfrm>
            <a:off x="28163" y="329898"/>
            <a:ext cx="2290624" cy="307777"/>
          </a:xfrm>
          <a:prstGeom prst="rect">
            <a:avLst/>
          </a:prstGeom>
          <a:noFill/>
        </p:spPr>
        <p:txBody>
          <a:bodyPr wrap="none" rtlCol="0">
            <a:spAutoFit/>
          </a:bodyPr>
          <a:lstStyle/>
          <a:p>
            <a:r>
              <a:rPr lang="en-US" sz="1400" dirty="0">
                <a:solidFill>
                  <a:srgbClr val="2E8538">
                    <a:alpha val="70000"/>
                  </a:srgbClr>
                </a:solidFill>
                <a:latin typeface="Arial"/>
                <a:cs typeface="Arial"/>
              </a:rPr>
              <a:t>Locations of the Main Idea</a:t>
            </a:r>
          </a:p>
        </p:txBody>
      </p:sp>
      <p:sp>
        <p:nvSpPr>
          <p:cNvPr id="11" name="TextBox 10"/>
          <p:cNvSpPr txBox="1"/>
          <p:nvPr/>
        </p:nvSpPr>
        <p:spPr>
          <a:xfrm>
            <a:off x="445385" y="1441847"/>
            <a:ext cx="4083419" cy="461665"/>
          </a:xfrm>
          <a:prstGeom prst="rect">
            <a:avLst/>
          </a:prstGeom>
          <a:noFill/>
        </p:spPr>
        <p:txBody>
          <a:bodyPr wrap="none" rtlCol="0">
            <a:spAutoFit/>
          </a:bodyPr>
          <a:lstStyle/>
          <a:p>
            <a:r>
              <a:rPr lang="en-US" sz="2400" b="1" dirty="0">
                <a:solidFill>
                  <a:srgbClr val="3D65B1"/>
                </a:solidFill>
                <a:latin typeface="Arial"/>
                <a:cs typeface="Arial"/>
              </a:rPr>
              <a:t>Main Idea at the Beginning</a:t>
            </a:r>
          </a:p>
        </p:txBody>
      </p:sp>
      <p:pic>
        <p:nvPicPr>
          <p:cNvPr id="12" name="Picture 11" descr="ch 01 p 37a.png"/>
          <p:cNvPicPr>
            <a:picLocks noChangeAspect="1"/>
          </p:cNvPicPr>
          <p:nvPr/>
        </p:nvPicPr>
        <p:blipFill rotWithShape="1">
          <a:blip r:embed="rId3">
            <a:extLst>
              <a:ext uri="{28A0092B-C50C-407E-A947-70E740481C1C}">
                <a14:useLocalDpi xmlns:a14="http://schemas.microsoft.com/office/drawing/2010/main" val="0"/>
              </a:ext>
            </a:extLst>
          </a:blip>
          <a:srcRect b="4000"/>
          <a:stretch/>
        </p:blipFill>
        <p:spPr>
          <a:xfrm>
            <a:off x="620186" y="2247900"/>
            <a:ext cx="3435178" cy="2194560"/>
          </a:xfrm>
          <a:prstGeom prst="rect">
            <a:avLst/>
          </a:prstGeom>
          <a:effectLst>
            <a:outerShdw blurRad="95250" dist="88900" dir="2700000" algn="tl" rotWithShape="0">
              <a:srgbClr val="3D65B1">
                <a:alpha val="38000"/>
              </a:srgbClr>
            </a:outerShdw>
          </a:effectLst>
        </p:spPr>
      </p:pic>
      <p:pic>
        <p:nvPicPr>
          <p:cNvPr id="13" name="Picture 12" descr="ch 01 p 37b.png"/>
          <p:cNvPicPr>
            <a:picLocks noChangeAspect="1"/>
          </p:cNvPicPr>
          <p:nvPr/>
        </p:nvPicPr>
        <p:blipFill rotWithShape="1">
          <a:blip r:embed="rId4">
            <a:extLst>
              <a:ext uri="{28A0092B-C50C-407E-A947-70E740481C1C}">
                <a14:useLocalDpi xmlns:a14="http://schemas.microsoft.com/office/drawing/2010/main" val="0"/>
              </a:ext>
            </a:extLst>
          </a:blip>
          <a:srcRect b="4000"/>
          <a:stretch/>
        </p:blipFill>
        <p:spPr>
          <a:xfrm>
            <a:off x="5124073" y="2247900"/>
            <a:ext cx="3429000" cy="2194560"/>
          </a:xfrm>
          <a:prstGeom prst="rect">
            <a:avLst/>
          </a:prstGeom>
          <a:effectLst>
            <a:outerShdw blurRad="95250" dist="88900" dir="2700000" algn="tl" rotWithShape="0">
              <a:srgbClr val="3D65B1">
                <a:alpha val="38000"/>
              </a:srgbClr>
            </a:outerShdw>
          </a:effectLst>
        </p:spPr>
      </p:pic>
      <p:sp>
        <p:nvSpPr>
          <p:cNvPr id="14" name="TextBox 13"/>
          <p:cNvSpPr txBox="1"/>
          <p:nvPr/>
        </p:nvSpPr>
        <p:spPr>
          <a:xfrm>
            <a:off x="4269485" y="2894195"/>
            <a:ext cx="654823" cy="685802"/>
          </a:xfrm>
          <a:prstGeom prst="rect">
            <a:avLst/>
          </a:prstGeom>
          <a:solidFill>
            <a:srgbClr val="3D65B1"/>
          </a:solidFill>
        </p:spPr>
        <p:txBody>
          <a:bodyPr wrap="none" rtlCol="0" anchor="ctr">
            <a:noAutofit/>
          </a:bodyPr>
          <a:lstStyle/>
          <a:p>
            <a:r>
              <a:rPr lang="en-US" sz="2800" b="1" dirty="0" smtClean="0">
                <a:solidFill>
                  <a:schemeClr val="bg1"/>
                </a:solidFill>
              </a:rPr>
              <a:t>OR</a:t>
            </a:r>
            <a:endParaRPr lang="en-US" sz="2800" b="1" dirty="0">
              <a:solidFill>
                <a:schemeClr val="bg1"/>
              </a:solidFill>
            </a:endParaRPr>
          </a:p>
        </p:txBody>
      </p:sp>
      <p:sp>
        <p:nvSpPr>
          <p:cNvPr id="15" name="Rectangle 6"/>
          <p:cNvSpPr>
            <a:spLocks noChangeArrowheads="1"/>
          </p:cNvSpPr>
          <p:nvPr/>
        </p:nvSpPr>
        <p:spPr bwMode="auto">
          <a:xfrm>
            <a:off x="1069848" y="4980953"/>
            <a:ext cx="7132320" cy="830997"/>
          </a:xfrm>
          <a:prstGeom prst="rect">
            <a:avLst/>
          </a:prstGeom>
          <a:noFill/>
          <a:ln>
            <a:noFill/>
          </a:ln>
          <a:extLst>
            <a:ext uri="{909E8E84-426E-40dd-AFC4-6F175D3DCCD1}">
              <a14:hiddenFill xmlns:a14="http://schemas.microsoft.com/office/drawing/2010/main" xmlns="">
                <a:solidFill>
                  <a:srgbClr val="DAFFE7"/>
                </a:solidFill>
              </a14:hiddenFill>
            </a:ext>
            <a:ext uri="{91240B29-F687-4f45-9708-019B960494DF}">
              <a14:hiddenLine xmlns:a14="http://schemas.microsoft.com/office/drawing/2010/main" xmlns="" w="9525">
                <a:solidFill>
                  <a:schemeClr val="hlink"/>
                </a:solidFill>
                <a:miter lim="800000"/>
                <a:headEnd/>
                <a:tailEnd/>
              </a14:hiddenLine>
            </a:ext>
          </a:extLst>
        </p:spPr>
        <p:txBody>
          <a:bodyPr rIns="0">
            <a:spAutoFit/>
          </a:bodyPr>
          <a:lstStyle/>
          <a:p>
            <a:pPr>
              <a:tabLst>
                <a:tab pos="452438" algn="l"/>
                <a:tab pos="3081338" algn="l"/>
                <a:tab pos="5721350" algn="l"/>
              </a:tabLst>
            </a:pPr>
            <a:r>
              <a:rPr lang="en-US" sz="2400" dirty="0">
                <a:solidFill>
                  <a:srgbClr val="000000"/>
                </a:solidFill>
                <a:latin typeface="Times New Roman"/>
                <a:cs typeface="Times New Roman"/>
              </a:rPr>
              <a:t>In textbooks, it is very common for the </a:t>
            </a:r>
            <a:r>
              <a:rPr lang="en-US" sz="2400" dirty="0">
                <a:solidFill>
                  <a:srgbClr val="8B3B85"/>
                </a:solidFill>
                <a:latin typeface="Times New Roman"/>
                <a:cs typeface="Times New Roman"/>
              </a:rPr>
              <a:t>main idea </a:t>
            </a:r>
            <a:r>
              <a:rPr lang="en-US" sz="2400" dirty="0">
                <a:solidFill>
                  <a:srgbClr val="000000"/>
                </a:solidFill>
                <a:latin typeface="Times New Roman"/>
                <a:cs typeface="Times New Roman"/>
              </a:rPr>
              <a:t>to be either the first or the second sentence. </a:t>
            </a:r>
            <a:endParaRPr lang="en-US" sz="2400" dirty="0">
              <a:latin typeface="Times New Roman"/>
              <a:cs typeface="Times New Roman"/>
            </a:endParaRPr>
          </a:p>
        </p:txBody>
      </p:sp>
      <p:sp>
        <p:nvSpPr>
          <p:cNvPr id="16" name="Right Arrow 15"/>
          <p:cNvSpPr/>
          <p:nvPr/>
        </p:nvSpPr>
        <p:spPr>
          <a:xfrm>
            <a:off x="133184" y="2364123"/>
            <a:ext cx="1171369" cy="248787"/>
          </a:xfrm>
          <a:prstGeom prst="rightArrow">
            <a:avLst/>
          </a:prstGeom>
          <a:solidFill>
            <a:srgbClr val="8B3B85"/>
          </a:solidFill>
          <a:ln w="127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Left Bracket 16"/>
          <p:cNvSpPr/>
          <p:nvPr/>
        </p:nvSpPr>
        <p:spPr>
          <a:xfrm>
            <a:off x="1152704" y="2927167"/>
            <a:ext cx="176282" cy="1401061"/>
          </a:xfrm>
          <a:prstGeom prst="leftBracket">
            <a:avLst/>
          </a:prstGeom>
          <a:noFill/>
          <a:ln>
            <a:solidFill>
              <a:srgbClr val="3D65B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0" name="Right Arrow 19"/>
          <p:cNvSpPr/>
          <p:nvPr/>
        </p:nvSpPr>
        <p:spPr>
          <a:xfrm>
            <a:off x="146277" y="3424740"/>
            <a:ext cx="995087" cy="235692"/>
          </a:xfrm>
          <a:prstGeom prst="rightArrow">
            <a:avLst/>
          </a:prstGeom>
          <a:solidFill>
            <a:srgbClr val="3D65B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ight Arrow 20"/>
          <p:cNvSpPr/>
          <p:nvPr/>
        </p:nvSpPr>
        <p:spPr>
          <a:xfrm flipH="1">
            <a:off x="7832600" y="2857263"/>
            <a:ext cx="1171369" cy="248787"/>
          </a:xfrm>
          <a:prstGeom prst="rightArrow">
            <a:avLst/>
          </a:prstGeom>
          <a:solidFill>
            <a:srgbClr val="8B3B85"/>
          </a:solidFill>
          <a:ln w="127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Left Bracket 21"/>
          <p:cNvSpPr/>
          <p:nvPr/>
        </p:nvSpPr>
        <p:spPr>
          <a:xfrm flipH="1">
            <a:off x="7816716" y="3285986"/>
            <a:ext cx="176282" cy="1051560"/>
          </a:xfrm>
          <a:prstGeom prst="leftBracket">
            <a:avLst/>
          </a:prstGeom>
          <a:noFill/>
          <a:ln>
            <a:solidFill>
              <a:srgbClr val="3D65B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Right Arrow 22"/>
          <p:cNvSpPr/>
          <p:nvPr/>
        </p:nvSpPr>
        <p:spPr>
          <a:xfrm flipH="1">
            <a:off x="8028873" y="3710293"/>
            <a:ext cx="995087" cy="235692"/>
          </a:xfrm>
          <a:prstGeom prst="rightArrow">
            <a:avLst/>
          </a:prstGeom>
          <a:solidFill>
            <a:srgbClr val="3D65B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238528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1000"/>
                                        <p:tgtEl>
                                          <p:spTgt spid="16"/>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1000"/>
                                        <p:tgtEl>
                                          <p:spTgt spid="20"/>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childTnLst>
                                </p:cTn>
                              </p:par>
                            </p:childTnLst>
                          </p:cTn>
                        </p:par>
                        <p:par>
                          <p:cTn id="39" fill="hold">
                            <p:stCondLst>
                              <p:cond delay="3000"/>
                            </p:stCondLst>
                            <p:childTnLst>
                              <p:par>
                                <p:cTn id="40" presetID="22" presetClass="entr" presetSubtype="2" fill="hold" grpId="0" nodeType="after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wipe(right)">
                                      <p:cBhvr>
                                        <p:cTn id="42" dur="1000"/>
                                        <p:tgtEl>
                                          <p:spTgt spid="21"/>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right)">
                                      <p:cBhvr>
                                        <p:cTn id="46" dur="1000"/>
                                        <p:tgtEl>
                                          <p:spTgt spid="23"/>
                                        </p:tgtEl>
                                      </p:cBhvr>
                                    </p:animEffect>
                                  </p:childTnLst>
                                </p:cTn>
                              </p:par>
                            </p:childTnLst>
                          </p:cTn>
                        </p:par>
                        <p:par>
                          <p:cTn id="47" fill="hold">
                            <p:stCondLst>
                              <p:cond delay="5500"/>
                            </p:stCondLst>
                            <p:childTnLst>
                              <p:par>
                                <p:cTn id="48" presetID="10"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5" grpId="0"/>
      <p:bldP spid="16" grpId="0" animBg="1"/>
      <p:bldP spid="17" grpId="0" animBg="1"/>
      <p:bldP spid="20" grpId="0" animBg="1"/>
      <p:bldP spid="21" grpId="0" animBg="1"/>
      <p:bldP spid="22" grpId="0" animBg="1"/>
      <p:bldP spid="2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9" name="TextBox 8"/>
          <p:cNvSpPr txBox="1"/>
          <p:nvPr/>
        </p:nvSpPr>
        <p:spPr>
          <a:xfrm>
            <a:off x="28163" y="329898"/>
            <a:ext cx="2290624" cy="307777"/>
          </a:xfrm>
          <a:prstGeom prst="rect">
            <a:avLst/>
          </a:prstGeom>
          <a:noFill/>
        </p:spPr>
        <p:txBody>
          <a:bodyPr wrap="none" rtlCol="0">
            <a:spAutoFit/>
          </a:bodyPr>
          <a:lstStyle/>
          <a:p>
            <a:r>
              <a:rPr lang="en-US" sz="1400" dirty="0">
                <a:solidFill>
                  <a:srgbClr val="2E8538">
                    <a:alpha val="70000"/>
                  </a:srgbClr>
                </a:solidFill>
                <a:latin typeface="Arial"/>
                <a:cs typeface="Arial"/>
              </a:rPr>
              <a:t>Locations of the Main Idea</a:t>
            </a:r>
          </a:p>
        </p:txBody>
      </p:sp>
      <p:sp>
        <p:nvSpPr>
          <p:cNvPr id="6" name="Rectangle 5"/>
          <p:cNvSpPr>
            <a:spLocks noChangeArrowheads="1"/>
          </p:cNvSpPr>
          <p:nvPr/>
        </p:nvSpPr>
        <p:spPr bwMode="auto">
          <a:xfrm>
            <a:off x="685800" y="1274415"/>
            <a:ext cx="7772400" cy="533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eaLnBrk="1" hangingPunct="1">
              <a:spcBef>
                <a:spcPct val="20000"/>
              </a:spcBef>
            </a:pPr>
            <a:r>
              <a:rPr lang="en-US" sz="2400" dirty="0">
                <a:solidFill>
                  <a:srgbClr val="B41A2D"/>
                </a:solidFill>
                <a:cs typeface="Tahoma"/>
              </a:rPr>
              <a:t>As you read the paragraph below, look for the </a:t>
            </a:r>
            <a:r>
              <a:rPr lang="en-US" sz="2400" dirty="0" smtClean="0">
                <a:solidFill>
                  <a:srgbClr val="8B3B85"/>
                </a:solidFill>
                <a:cs typeface="Tahoma"/>
              </a:rPr>
              <a:t>main idea</a:t>
            </a:r>
            <a:r>
              <a:rPr lang="en-US" sz="2400" dirty="0">
                <a:solidFill>
                  <a:srgbClr val="B41A2D"/>
                </a:solidFill>
                <a:cs typeface="Tahoma"/>
              </a:rPr>
              <a:t>.   </a:t>
            </a:r>
          </a:p>
        </p:txBody>
      </p:sp>
      <p:sp>
        <p:nvSpPr>
          <p:cNvPr id="7" name="Rectangle 18"/>
          <p:cNvSpPr txBox="1">
            <a:spLocks noChangeArrowheads="1"/>
          </p:cNvSpPr>
          <p:nvPr/>
        </p:nvSpPr>
        <p:spPr>
          <a:xfrm>
            <a:off x="685800" y="4480560"/>
            <a:ext cx="7772400" cy="609600"/>
          </a:xfrm>
          <a:prstGeom prst="rect">
            <a:avLst/>
          </a:prstGeom>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accent2"/>
                </a:solidFill>
                <a:miter lim="800000"/>
                <a:headEnd/>
                <a:tailEnd/>
              </a14:hiddenLine>
            </a:ext>
          </a:extLst>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r>
              <a:rPr lang="en-US" sz="2400" dirty="0" smtClean="0">
                <a:solidFill>
                  <a:srgbClr val="B41A2D"/>
                </a:solidFill>
                <a:ea typeface="ＭＳ Ｐゴシック" charset="0"/>
                <a:cs typeface="ＭＳ Ｐゴシック" charset="0"/>
              </a:rPr>
              <a:t>Which sentence contains the </a:t>
            </a:r>
            <a:r>
              <a:rPr lang="en-US" sz="2400" dirty="0" smtClean="0">
                <a:solidFill>
                  <a:srgbClr val="8B3B85"/>
                </a:solidFill>
                <a:ea typeface="ＭＳ Ｐゴシック" charset="0"/>
                <a:cs typeface="ＭＳ Ｐゴシック" charset="0"/>
              </a:rPr>
              <a:t>main idea</a:t>
            </a:r>
            <a:r>
              <a:rPr lang="en-US" sz="2400" dirty="0" smtClean="0">
                <a:solidFill>
                  <a:srgbClr val="B41A2D"/>
                </a:solidFill>
                <a:ea typeface="ＭＳ Ｐゴシック" charset="0"/>
                <a:cs typeface="ＭＳ Ｐゴシック" charset="0"/>
              </a:rPr>
              <a:t>? </a:t>
            </a:r>
            <a:endParaRPr lang="en-US" sz="2400" dirty="0">
              <a:solidFill>
                <a:srgbClr val="B41A2D"/>
              </a:solidFill>
              <a:ea typeface="ＭＳ Ｐゴシック" charset="0"/>
              <a:cs typeface="ＭＳ Ｐゴシック" charset="0"/>
            </a:endParaRPr>
          </a:p>
        </p:txBody>
      </p:sp>
      <p:sp>
        <p:nvSpPr>
          <p:cNvPr id="10" name="TextBox 9"/>
          <p:cNvSpPr txBox="1"/>
          <p:nvPr/>
        </p:nvSpPr>
        <p:spPr>
          <a:xfrm>
            <a:off x="2185710" y="330802"/>
            <a:ext cx="2606040"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Main Idea at the Beginning</a:t>
            </a:r>
            <a:endParaRPr lang="en-US" sz="1400" dirty="0">
              <a:solidFill>
                <a:srgbClr val="3D65B1">
                  <a:alpha val="70000"/>
                </a:srgbClr>
              </a:solidFill>
              <a:latin typeface="Arial"/>
              <a:cs typeface="Arial"/>
            </a:endParaRPr>
          </a:p>
        </p:txBody>
      </p:sp>
      <p:sp>
        <p:nvSpPr>
          <p:cNvPr id="11" name="Rectangle 10"/>
          <p:cNvSpPr>
            <a:spLocks noChangeArrowheads="1"/>
          </p:cNvSpPr>
          <p:nvPr/>
        </p:nvSpPr>
        <p:spPr bwMode="auto">
          <a:xfrm>
            <a:off x="479610" y="2103120"/>
            <a:ext cx="8266176" cy="2246769"/>
          </a:xfrm>
          <a:prstGeom prst="rect">
            <a:avLst/>
          </a:prstGeom>
          <a:solidFill>
            <a:srgbClr val="FDEBCE">
              <a:alpha val="40000"/>
            </a:srgbClr>
          </a:solidFill>
          <a:ln w="9525">
            <a:solidFill>
              <a:srgbClr val="3D65B1"/>
            </a:solidFill>
            <a:miter lim="800000"/>
            <a:headEnd/>
            <a:tailEnd/>
          </a:ln>
        </p:spPr>
        <p:txBody>
          <a:bodyPr lIns="274320" tIns="137160" rIns="274320" bIns="137160">
            <a:spAutoFit/>
          </a:bodyPr>
          <a:lstStyle/>
          <a:p>
            <a:pPr>
              <a:tabLst>
                <a:tab pos="452438" algn="l"/>
              </a:tabLst>
            </a:pPr>
            <a:r>
              <a:rPr lang="en-US" sz="1600" dirty="0">
                <a:latin typeface="Times New Roman"/>
                <a:cs typeface="Times New Roman"/>
              </a:rPr>
              <a:t>	People tend to cling to their first impressions, even if they are wrong. Suppose you mention the name of your new neighbor to a friend. “Oh, I know him,” your friend replies. “He seems nice at first, but it’s all an act.” Perhaps this appraisal is off-base. The neighbor may have changed since your friend knew him, or perhaps your friend’s judgment is simply unfair. Whether the judgment is accurate or not, once you accept your friend’s evaluation, it will probably influence the way you respond to the neighbor. You’ll look for examples of the insincerity you’ve heard about, and you’ll probably find them. Even if this neighbor were a saint, you would be likely to interpret his behavior in ways that fit your expectations.</a:t>
            </a:r>
          </a:p>
        </p:txBody>
      </p:sp>
      <p:sp>
        <p:nvSpPr>
          <p:cNvPr id="12"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243081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xit" presetSubtype="0" fill="hold" grpId="0" nodeType="withEffect">
                                  <p:stCondLst>
                                    <p:cond delay="0"/>
                                  </p:stCondLst>
                                  <p:childTnLst>
                                    <p:animEffect transition="out" filter="fade">
                                      <p:cBhvr>
                                        <p:cTn id="17" dur="1000"/>
                                        <p:tgtEl>
                                          <p:spTgt spid="6"/>
                                        </p:tgtEl>
                                      </p:cBhvr>
                                    </p:animEffect>
                                    <p:set>
                                      <p:cBhvr>
                                        <p:cTn id="18"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9" name="TextBox 8"/>
          <p:cNvSpPr txBox="1"/>
          <p:nvPr/>
        </p:nvSpPr>
        <p:spPr>
          <a:xfrm>
            <a:off x="28163" y="329898"/>
            <a:ext cx="2290624" cy="307777"/>
          </a:xfrm>
          <a:prstGeom prst="rect">
            <a:avLst/>
          </a:prstGeom>
          <a:noFill/>
        </p:spPr>
        <p:txBody>
          <a:bodyPr wrap="none" rtlCol="0">
            <a:spAutoFit/>
          </a:bodyPr>
          <a:lstStyle/>
          <a:p>
            <a:r>
              <a:rPr lang="en-US" sz="1400" dirty="0">
                <a:solidFill>
                  <a:srgbClr val="2E8538">
                    <a:alpha val="70000"/>
                  </a:srgbClr>
                </a:solidFill>
                <a:latin typeface="Arial"/>
                <a:cs typeface="Arial"/>
              </a:rPr>
              <a:t>Locations of the Main Idea</a:t>
            </a:r>
          </a:p>
        </p:txBody>
      </p:sp>
      <p:sp>
        <p:nvSpPr>
          <p:cNvPr id="7" name="Rectangle 18"/>
          <p:cNvSpPr txBox="1">
            <a:spLocks noChangeArrowheads="1"/>
          </p:cNvSpPr>
          <p:nvPr/>
        </p:nvSpPr>
        <p:spPr>
          <a:xfrm>
            <a:off x="685800" y="4480560"/>
            <a:ext cx="7772400" cy="609600"/>
          </a:xfrm>
          <a:prstGeom prst="rect">
            <a:avLst/>
          </a:prstGeom>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accent2"/>
                </a:solidFill>
                <a:miter lim="800000"/>
                <a:headEnd/>
                <a:tailEnd/>
              </a14:hiddenLine>
            </a:ext>
          </a:extLst>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r>
              <a:rPr lang="en-US" sz="2400" dirty="0" smtClean="0">
                <a:solidFill>
                  <a:srgbClr val="B41A2D"/>
                </a:solidFill>
                <a:ea typeface="ＭＳ Ｐゴシック" charset="0"/>
                <a:cs typeface="ＭＳ Ｐゴシック" charset="0"/>
              </a:rPr>
              <a:t>Which sentence contains the </a:t>
            </a:r>
            <a:r>
              <a:rPr lang="en-US" sz="2400" dirty="0" smtClean="0">
                <a:solidFill>
                  <a:srgbClr val="8B3B85"/>
                </a:solidFill>
                <a:ea typeface="ＭＳ Ｐゴシック" charset="0"/>
                <a:cs typeface="ＭＳ Ｐゴシック" charset="0"/>
              </a:rPr>
              <a:t>main idea</a:t>
            </a:r>
            <a:r>
              <a:rPr lang="en-US" sz="2400" dirty="0" smtClean="0">
                <a:solidFill>
                  <a:srgbClr val="B41A2D"/>
                </a:solidFill>
                <a:ea typeface="ＭＳ Ｐゴシック" charset="0"/>
                <a:cs typeface="ＭＳ Ｐゴシック" charset="0"/>
              </a:rPr>
              <a:t>? </a:t>
            </a:r>
            <a:endParaRPr lang="en-US" sz="2400" dirty="0">
              <a:solidFill>
                <a:srgbClr val="B41A2D"/>
              </a:solidFill>
              <a:ea typeface="ＭＳ Ｐゴシック" charset="0"/>
              <a:cs typeface="ＭＳ Ｐゴシック" charset="0"/>
            </a:endParaRPr>
          </a:p>
        </p:txBody>
      </p:sp>
      <p:sp>
        <p:nvSpPr>
          <p:cNvPr id="10" name="TextBox 9"/>
          <p:cNvSpPr txBox="1"/>
          <p:nvPr/>
        </p:nvSpPr>
        <p:spPr>
          <a:xfrm>
            <a:off x="2185710" y="330802"/>
            <a:ext cx="2606040"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Main Idea at the Beginning</a:t>
            </a:r>
            <a:endParaRPr lang="en-US" sz="1400" dirty="0">
              <a:solidFill>
                <a:srgbClr val="3D65B1">
                  <a:alpha val="70000"/>
                </a:srgbClr>
              </a:solidFill>
              <a:latin typeface="Arial"/>
              <a:cs typeface="Arial"/>
            </a:endParaRPr>
          </a:p>
        </p:txBody>
      </p:sp>
      <p:sp>
        <p:nvSpPr>
          <p:cNvPr id="11" name="Rectangle 10"/>
          <p:cNvSpPr>
            <a:spLocks noChangeArrowheads="1"/>
          </p:cNvSpPr>
          <p:nvPr/>
        </p:nvSpPr>
        <p:spPr bwMode="auto">
          <a:xfrm>
            <a:off x="479610" y="2103120"/>
            <a:ext cx="8266176" cy="2246769"/>
          </a:xfrm>
          <a:prstGeom prst="rect">
            <a:avLst/>
          </a:prstGeom>
          <a:solidFill>
            <a:srgbClr val="FDEBCE">
              <a:alpha val="40000"/>
            </a:srgbClr>
          </a:solidFill>
          <a:ln w="9525">
            <a:solidFill>
              <a:srgbClr val="3D65B1"/>
            </a:solidFill>
            <a:miter lim="800000"/>
            <a:headEnd/>
            <a:tailEnd/>
          </a:ln>
        </p:spPr>
        <p:txBody>
          <a:bodyPr lIns="274320" tIns="137160" rIns="274320" bIns="137160">
            <a:spAutoFit/>
          </a:bodyPr>
          <a:lstStyle/>
          <a:p>
            <a:pPr>
              <a:tabLst>
                <a:tab pos="452438" algn="l"/>
              </a:tabLst>
            </a:pPr>
            <a:r>
              <a:rPr lang="en-US" sz="1600" dirty="0">
                <a:latin typeface="Times New Roman"/>
                <a:cs typeface="Times New Roman"/>
              </a:rPr>
              <a:t>	People tend to cling to their first impressions, even if they are wrong. Suppose you mention the name of your new neighbor to a friend. “Oh, I know him,” your friend replies. “He seems nice at first, but it’s all an act.” Perhaps this appraisal is off-base. The neighbor may have changed since your friend knew him, or perhaps your friend’s judgment is simply unfair. Whether the judgment is accurate or not, once you accept your friend’s evaluation, it will probably influence the way you respond to the neighbor. You’ll look for examples of the insincerity you’ve heard about, and you’ll probably find them. Even if this neighbor were a saint, you would be likely to interpret his behavior in ways that fit your expectations.</a:t>
            </a:r>
          </a:p>
        </p:txBody>
      </p:sp>
      <p:sp>
        <p:nvSpPr>
          <p:cNvPr id="12" name="Rectangle 8"/>
          <p:cNvSpPr>
            <a:spLocks noChangeArrowheads="1"/>
          </p:cNvSpPr>
          <p:nvPr/>
        </p:nvSpPr>
        <p:spPr bwMode="auto">
          <a:xfrm>
            <a:off x="793976" y="5196695"/>
            <a:ext cx="8138160" cy="1200328"/>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1350B2"/>
                </a:solidFill>
                <a:miter lim="800000"/>
                <a:headEnd/>
                <a:tailEnd/>
              </a14:hiddenLine>
            </a:ext>
          </a:extLst>
        </p:spPr>
        <p:txBody>
          <a:bodyPr wrap="square">
            <a:spAutoFit/>
          </a:bodyPr>
          <a:lstStyle/>
          <a:p>
            <a:pPr>
              <a:spcBef>
                <a:spcPct val="20000"/>
              </a:spcBef>
            </a:pPr>
            <a:r>
              <a:rPr lang="en-US" sz="2400" dirty="0">
                <a:solidFill>
                  <a:srgbClr val="3D65B1"/>
                </a:solidFill>
              </a:rPr>
              <a:t>In this paragraph, the </a:t>
            </a:r>
            <a:r>
              <a:rPr lang="en-US" sz="2400" dirty="0">
                <a:solidFill>
                  <a:srgbClr val="8B3B85"/>
                </a:solidFill>
              </a:rPr>
              <a:t>main idea </a:t>
            </a:r>
            <a:r>
              <a:rPr lang="en-US" sz="2400" dirty="0">
                <a:solidFill>
                  <a:srgbClr val="3D65B1"/>
                </a:solidFill>
              </a:rPr>
              <a:t>is in the first sentence. All the following sentences in the paragraph provide a detailed example of how we cling to first impressions.</a:t>
            </a:r>
          </a:p>
        </p:txBody>
      </p:sp>
      <p:cxnSp>
        <p:nvCxnSpPr>
          <p:cNvPr id="13" name="Straight Connector 12"/>
          <p:cNvCxnSpPr/>
          <p:nvPr/>
        </p:nvCxnSpPr>
        <p:spPr>
          <a:xfrm>
            <a:off x="1203578" y="2509712"/>
            <a:ext cx="5577840" cy="0"/>
          </a:xfrm>
          <a:prstGeom prst="line">
            <a:avLst/>
          </a:prstGeom>
          <a:ln w="31750">
            <a:solidFill>
              <a:srgbClr val="8B3B85"/>
            </a:solidFill>
          </a:ln>
          <a:effectLst/>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rot="1864805">
            <a:off x="192387" y="1453872"/>
            <a:ext cx="1900566" cy="463826"/>
            <a:chOff x="3660185" y="829772"/>
            <a:chExt cx="1900566" cy="463826"/>
          </a:xfrm>
        </p:grpSpPr>
        <p:sp>
          <p:nvSpPr>
            <p:cNvPr id="15" name="Right Arrow 14"/>
            <p:cNvSpPr/>
            <p:nvPr/>
          </p:nvSpPr>
          <p:spPr>
            <a:xfrm>
              <a:off x="3660185" y="829772"/>
              <a:ext cx="1900566" cy="463826"/>
            </a:xfrm>
            <a:prstGeom prst="rightArrow">
              <a:avLst/>
            </a:prstGeom>
            <a:gradFill>
              <a:gsLst>
                <a:gs pos="0">
                  <a:schemeClr val="accent1">
                    <a:tint val="100000"/>
                    <a:shade val="100000"/>
                    <a:satMod val="130000"/>
                  </a:schemeClr>
                </a:gs>
                <a:gs pos="7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3876262" y="850353"/>
              <a:ext cx="1148684" cy="369332"/>
            </a:xfrm>
            <a:prstGeom prst="rect">
              <a:avLst/>
            </a:prstGeom>
            <a:noFill/>
          </p:spPr>
          <p:txBody>
            <a:bodyPr wrap="none" rtlCol="0">
              <a:spAutoFit/>
            </a:bodyPr>
            <a:lstStyle/>
            <a:p>
              <a:r>
                <a:rPr lang="en-US" b="1" dirty="0" smtClean="0">
                  <a:solidFill>
                    <a:srgbClr val="8B3B85"/>
                  </a:solidFill>
                </a:rPr>
                <a:t>Main Idea</a:t>
              </a:r>
              <a:endParaRPr lang="en-US" b="1" dirty="0">
                <a:solidFill>
                  <a:srgbClr val="8B3B85"/>
                </a:solidFill>
              </a:endParaRPr>
            </a:p>
          </p:txBody>
        </p:sp>
      </p:grpSp>
      <p:sp>
        <p:nvSpPr>
          <p:cNvPr id="17"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368443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28163" y="340847"/>
            <a:ext cx="2030874" cy="307777"/>
          </a:xfrm>
          <a:prstGeom prst="rect">
            <a:avLst/>
          </a:prstGeom>
          <a:noFill/>
        </p:spPr>
        <p:txBody>
          <a:bodyPr wrap="none" rtlCol="0">
            <a:spAutoFit/>
          </a:bodyPr>
          <a:lstStyle/>
          <a:p>
            <a:r>
              <a:rPr lang="en-US" sz="1400" dirty="0" smtClean="0">
                <a:solidFill>
                  <a:srgbClr val="2E8538"/>
                </a:solidFill>
                <a:latin typeface="Arial"/>
                <a:cs typeface="Arial"/>
              </a:rPr>
              <a:t>What Is the Main Idea?</a:t>
            </a:r>
            <a:endParaRPr lang="en-US" sz="1400" dirty="0">
              <a:solidFill>
                <a:srgbClr val="2E8538"/>
              </a:solidFill>
              <a:latin typeface="Arial"/>
              <a:cs typeface="Arial"/>
            </a:endParaRPr>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6" name="Rectangle 3"/>
          <p:cNvSpPr>
            <a:spLocks noChangeArrowheads="1"/>
          </p:cNvSpPr>
          <p:nvPr/>
        </p:nvSpPr>
        <p:spPr bwMode="auto">
          <a:xfrm>
            <a:off x="285750" y="871489"/>
            <a:ext cx="85725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eaLnBrk="1" hangingPunct="1">
              <a:spcBef>
                <a:spcPct val="20000"/>
              </a:spcBef>
            </a:pPr>
            <a:r>
              <a:rPr lang="en-US" sz="2400" dirty="0">
                <a:latin typeface="Times New Roman"/>
                <a:cs typeface="Times New Roman"/>
              </a:rPr>
              <a:t>Read this paragraph, asking yourself, “</a:t>
            </a:r>
            <a:r>
              <a:rPr lang="en-US" altLang="ja-JP" sz="2400" dirty="0">
                <a:latin typeface="Times New Roman"/>
                <a:cs typeface="Times New Roman"/>
              </a:rPr>
              <a:t>What is the </a:t>
            </a:r>
            <a:r>
              <a:rPr lang="en-US" altLang="ja-JP" sz="2400" dirty="0" smtClean="0">
                <a:latin typeface="Times New Roman"/>
                <a:cs typeface="Times New Roman"/>
              </a:rPr>
              <a:t>author’s </a:t>
            </a:r>
            <a:r>
              <a:rPr lang="en-US" altLang="ja-JP" sz="2400" dirty="0">
                <a:latin typeface="Times New Roman"/>
                <a:cs typeface="Times New Roman"/>
              </a:rPr>
              <a:t>point?” </a:t>
            </a:r>
            <a:endParaRPr lang="en-US" sz="2400" dirty="0">
              <a:latin typeface="Times New Roman"/>
              <a:cs typeface="Times New Roman"/>
            </a:endParaRPr>
          </a:p>
        </p:txBody>
      </p:sp>
      <p:sp>
        <p:nvSpPr>
          <p:cNvPr id="7" name="Rectangle 6"/>
          <p:cNvSpPr>
            <a:spLocks noChangeArrowheads="1"/>
          </p:cNvSpPr>
          <p:nvPr/>
        </p:nvSpPr>
        <p:spPr bwMode="auto">
          <a:xfrm>
            <a:off x="479610" y="1435608"/>
            <a:ext cx="8266176" cy="2739211"/>
          </a:xfrm>
          <a:prstGeom prst="rect">
            <a:avLst/>
          </a:prstGeom>
          <a:solidFill>
            <a:srgbClr val="FDEBCE">
              <a:alpha val="40000"/>
            </a:srgbClr>
          </a:solidFill>
          <a:ln w="9525">
            <a:solidFill>
              <a:srgbClr val="3D65B1"/>
            </a:solidFill>
            <a:miter lim="800000"/>
            <a:headEnd/>
            <a:tailEnd/>
          </a:ln>
        </p:spPr>
        <p:txBody>
          <a:bodyPr lIns="274320" tIns="137160" rIns="274320" bIns="137160">
            <a:spAutoFit/>
          </a:bodyPr>
          <a:lstStyle/>
          <a:p>
            <a:pPr>
              <a:tabLst>
                <a:tab pos="452438" algn="l"/>
              </a:tabLst>
            </a:pPr>
            <a:r>
              <a:rPr lang="en-US" sz="1600" dirty="0">
                <a:latin typeface="Times New Roman"/>
                <a:cs typeface="Times New Roman"/>
              </a:rPr>
              <a:t>	Many people feel that violence on television is harmless entertainment. However, we now know that TV violence does affect people in negative ways. One study showed that frequent TV watchers are more fearful and suspicious of others. They try to protect </a:t>
            </a:r>
          </a:p>
          <a:p>
            <a:pPr>
              <a:tabLst>
                <a:tab pos="452438" algn="l"/>
              </a:tabLst>
            </a:pPr>
            <a:r>
              <a:rPr lang="en-US" sz="1600" dirty="0">
                <a:latin typeface="Times New Roman"/>
                <a:cs typeface="Times New Roman"/>
              </a:rPr>
              <a:t>themselves from the outside world with extra locks on the doors, alarm systems, guard dogs, and guns. In addition, that same study showed that heavy TV watchers are less upset about real-life violence than non-TV watchers. It seems that the constant violence they see on TV makes them less sensitive to the real thing. Another study, of a group of children, found that TV violence increases aggressive behavior. Children who watched violent shows were more willing to hurt another child in games where they were given a choice between helping and hurting. They were also more likely to select toy weapons over other kinds of playthings.</a:t>
            </a:r>
          </a:p>
        </p:txBody>
      </p:sp>
      <p:sp>
        <p:nvSpPr>
          <p:cNvPr id="10"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49755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9" name="TextBox 8"/>
          <p:cNvSpPr txBox="1"/>
          <p:nvPr/>
        </p:nvSpPr>
        <p:spPr>
          <a:xfrm>
            <a:off x="28163" y="329898"/>
            <a:ext cx="2290624" cy="307777"/>
          </a:xfrm>
          <a:prstGeom prst="rect">
            <a:avLst/>
          </a:prstGeom>
          <a:noFill/>
        </p:spPr>
        <p:txBody>
          <a:bodyPr wrap="none" rtlCol="0">
            <a:spAutoFit/>
          </a:bodyPr>
          <a:lstStyle/>
          <a:p>
            <a:r>
              <a:rPr lang="en-US" sz="1400" dirty="0">
                <a:solidFill>
                  <a:srgbClr val="2E8538">
                    <a:alpha val="70000"/>
                  </a:srgbClr>
                </a:solidFill>
                <a:latin typeface="Arial"/>
                <a:cs typeface="Arial"/>
              </a:rPr>
              <a:t>Locations of the Main Idea</a:t>
            </a:r>
          </a:p>
        </p:txBody>
      </p:sp>
      <p:sp>
        <p:nvSpPr>
          <p:cNvPr id="6" name="TextBox 5"/>
          <p:cNvSpPr txBox="1"/>
          <p:nvPr/>
        </p:nvSpPr>
        <p:spPr>
          <a:xfrm>
            <a:off x="2185710" y="330802"/>
            <a:ext cx="2606040"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Main Idea at the Beginning</a:t>
            </a:r>
            <a:endParaRPr lang="en-US" sz="1400" dirty="0">
              <a:solidFill>
                <a:srgbClr val="3D65B1">
                  <a:alpha val="70000"/>
                </a:srgbClr>
              </a:solidFill>
              <a:latin typeface="Arial"/>
              <a:cs typeface="Arial"/>
            </a:endParaRPr>
          </a:p>
        </p:txBody>
      </p:sp>
      <p:sp>
        <p:nvSpPr>
          <p:cNvPr id="7" name="Rectangle 5"/>
          <p:cNvSpPr>
            <a:spLocks noChangeArrowheads="1"/>
          </p:cNvSpPr>
          <p:nvPr/>
        </p:nvSpPr>
        <p:spPr bwMode="auto">
          <a:xfrm>
            <a:off x="685800" y="931112"/>
            <a:ext cx="7772400" cy="8309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1" hangingPunct="1">
              <a:spcBef>
                <a:spcPct val="20000"/>
              </a:spcBef>
            </a:pPr>
            <a:r>
              <a:rPr lang="en-US" sz="2400" dirty="0">
                <a:solidFill>
                  <a:srgbClr val="B41A2D"/>
                </a:solidFill>
                <a:cs typeface="Tahoma"/>
              </a:rPr>
              <a:t>Read the paragraph below and see if you can pick out </a:t>
            </a:r>
          </a:p>
          <a:p>
            <a:pPr eaLnBrk="1" hangingPunct="1"/>
            <a:r>
              <a:rPr lang="en-US" sz="2400" dirty="0">
                <a:solidFill>
                  <a:srgbClr val="B41A2D"/>
                </a:solidFill>
                <a:cs typeface="Tahoma"/>
              </a:rPr>
              <a:t>the </a:t>
            </a:r>
            <a:r>
              <a:rPr lang="en-US" sz="2400" dirty="0">
                <a:solidFill>
                  <a:srgbClr val="8B3B85"/>
                </a:solidFill>
                <a:cs typeface="Tahoma"/>
              </a:rPr>
              <a:t>main idea</a:t>
            </a:r>
            <a:r>
              <a:rPr lang="en-US" sz="2400" dirty="0">
                <a:solidFill>
                  <a:srgbClr val="B41A2D"/>
                </a:solidFill>
                <a:cs typeface="Tahoma"/>
              </a:rPr>
              <a:t>.   </a:t>
            </a:r>
          </a:p>
        </p:txBody>
      </p:sp>
      <p:sp>
        <p:nvSpPr>
          <p:cNvPr id="10" name="Rectangle 18"/>
          <p:cNvSpPr txBox="1">
            <a:spLocks noChangeArrowheads="1"/>
          </p:cNvSpPr>
          <p:nvPr/>
        </p:nvSpPr>
        <p:spPr>
          <a:xfrm>
            <a:off x="685800" y="4485836"/>
            <a:ext cx="7772400" cy="609600"/>
          </a:xfrm>
          <a:prstGeom prst="rect">
            <a:avLst/>
          </a:prstGeom>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accent2"/>
                </a:solidFill>
                <a:miter lim="800000"/>
                <a:headEnd/>
                <a:tailEnd/>
              </a14:hiddenLine>
            </a:ext>
          </a:extLst>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r>
              <a:rPr lang="en-US" sz="2400" dirty="0" smtClean="0">
                <a:solidFill>
                  <a:srgbClr val="B41A2D"/>
                </a:solidFill>
                <a:ea typeface="ＭＳ Ｐゴシック" charset="0"/>
                <a:cs typeface="ＭＳ Ｐゴシック" charset="0"/>
              </a:rPr>
              <a:t>Which sentence contains the </a:t>
            </a:r>
            <a:r>
              <a:rPr lang="en-US" sz="2400" dirty="0" smtClean="0">
                <a:solidFill>
                  <a:srgbClr val="8B3B85"/>
                </a:solidFill>
                <a:ea typeface="ＭＳ Ｐゴシック" charset="0"/>
                <a:cs typeface="ＭＳ Ｐゴシック" charset="0"/>
              </a:rPr>
              <a:t>main idea</a:t>
            </a:r>
            <a:r>
              <a:rPr lang="en-US" sz="2400" dirty="0" smtClean="0">
                <a:solidFill>
                  <a:srgbClr val="B41A2D"/>
                </a:solidFill>
                <a:ea typeface="ＭＳ Ｐゴシック" charset="0"/>
                <a:cs typeface="ＭＳ Ｐゴシック" charset="0"/>
              </a:rPr>
              <a:t>? </a:t>
            </a:r>
            <a:endParaRPr lang="en-US" sz="2400" dirty="0">
              <a:solidFill>
                <a:srgbClr val="B41A2D"/>
              </a:solidFill>
              <a:ea typeface="ＭＳ Ｐゴシック" charset="0"/>
              <a:cs typeface="ＭＳ Ｐゴシック" charset="0"/>
            </a:endParaRPr>
          </a:p>
        </p:txBody>
      </p:sp>
      <p:sp>
        <p:nvSpPr>
          <p:cNvPr id="11" name="Rectangle 10"/>
          <p:cNvSpPr>
            <a:spLocks noChangeArrowheads="1"/>
          </p:cNvSpPr>
          <p:nvPr/>
        </p:nvSpPr>
        <p:spPr bwMode="auto">
          <a:xfrm>
            <a:off x="479610" y="1784888"/>
            <a:ext cx="8266176" cy="2739211"/>
          </a:xfrm>
          <a:prstGeom prst="rect">
            <a:avLst/>
          </a:prstGeom>
          <a:solidFill>
            <a:srgbClr val="FDEBCE">
              <a:alpha val="40000"/>
            </a:srgbClr>
          </a:solidFill>
          <a:ln w="9525">
            <a:solidFill>
              <a:srgbClr val="3D65B1"/>
            </a:solidFill>
            <a:miter lim="800000"/>
            <a:headEnd/>
            <a:tailEnd/>
          </a:ln>
        </p:spPr>
        <p:txBody>
          <a:bodyPr lIns="274320" tIns="137160" rIns="274320" bIns="137160">
            <a:spAutoFit/>
          </a:bodyPr>
          <a:lstStyle/>
          <a:p>
            <a:pPr>
              <a:tabLst>
                <a:tab pos="452438" algn="l"/>
              </a:tabLst>
            </a:pPr>
            <a:r>
              <a:rPr lang="en-US" sz="1600" dirty="0">
                <a:latin typeface="Times New Roman"/>
                <a:cs typeface="Times New Roman"/>
              </a:rPr>
              <a:t>	For shy people, simply attending class can be stressful. Several strategies, though, can lessen the trauma of attending class for shy people. Shy students should time their arrival to coincide with that of most other class members—about two minutes before the class is scheduled to begin. If they arrive too early, they may be seen sitting alone or, even worse, may actually be forced to talk with another early arrival. If they arrive late, all eyes will be upon them. Before heading to class, shy students should dress in the least conspicuous manner possible—say, in the blue jeans, sweatshirt, and sneakers that 99.9 percent of their classmates wear. That way they won’t stand out from everyone else. They should take a seat near the </a:t>
            </a:r>
          </a:p>
          <a:p>
            <a:pPr>
              <a:tabLst>
                <a:tab pos="452438" algn="l"/>
              </a:tabLst>
            </a:pPr>
            <a:r>
              <a:rPr lang="en-US" sz="1600" dirty="0">
                <a:latin typeface="Times New Roman"/>
                <a:cs typeface="Times New Roman"/>
              </a:rPr>
              <a:t>back of the room. But they shouldn’t sit at the very back, since instructors sometimes make a point of calling on students there.</a:t>
            </a:r>
          </a:p>
        </p:txBody>
      </p:sp>
      <p:sp>
        <p:nvSpPr>
          <p:cNvPr id="12"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373792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xit" presetSubtype="0" fill="hold" grpId="0" nodeType="withEffect">
                                  <p:stCondLst>
                                    <p:cond delay="0"/>
                                  </p:stCondLst>
                                  <p:childTnLst>
                                    <p:animEffect transition="out" filter="fade">
                                      <p:cBhvr>
                                        <p:cTn id="17" dur="1000"/>
                                        <p:tgtEl>
                                          <p:spTgt spid="7"/>
                                        </p:tgtEl>
                                      </p:cBhvr>
                                    </p:animEffect>
                                    <p:set>
                                      <p:cBhvr>
                                        <p:cTn id="18"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31" name="Rectangle 30"/>
          <p:cNvSpPr>
            <a:spLocks noChangeArrowheads="1"/>
          </p:cNvSpPr>
          <p:nvPr/>
        </p:nvSpPr>
        <p:spPr bwMode="auto">
          <a:xfrm>
            <a:off x="479610" y="1784888"/>
            <a:ext cx="8266176" cy="2739211"/>
          </a:xfrm>
          <a:prstGeom prst="rect">
            <a:avLst/>
          </a:prstGeom>
          <a:solidFill>
            <a:srgbClr val="FDEBCE">
              <a:alpha val="40000"/>
            </a:srgbClr>
          </a:solidFill>
          <a:ln w="9525">
            <a:solidFill>
              <a:srgbClr val="3D65B1"/>
            </a:solidFill>
            <a:miter lim="800000"/>
            <a:headEnd/>
            <a:tailEnd/>
          </a:ln>
        </p:spPr>
        <p:txBody>
          <a:bodyPr lIns="274320" tIns="137160" rIns="274320" bIns="137160">
            <a:spAutoFit/>
          </a:bodyPr>
          <a:lstStyle/>
          <a:p>
            <a:pPr>
              <a:tabLst>
                <a:tab pos="452438" algn="l"/>
              </a:tabLst>
            </a:pPr>
            <a:r>
              <a:rPr lang="en-US" sz="1600" dirty="0">
                <a:latin typeface="Times New Roman"/>
                <a:cs typeface="Times New Roman"/>
              </a:rPr>
              <a:t>	For shy people, simply attending class can be stressful. Several strategies, though, can lessen the trauma of attending class for shy people. Shy students should time their arrival to coincide with that of most other class members—about two minutes before the class is scheduled to begin. If they arrive too early, they may be seen sitting alone or, even worse, may actually be forced to talk with another early arrival. If they arrive late, all eyes will be upon them. Before heading to class, shy students should dress in the least conspicuous manner possible—say, in the blue jeans, sweatshirt, and sneakers that 99.9 percent of their classmates wear. That way they won’t stand out from everyone else. They should take a seat near the </a:t>
            </a:r>
          </a:p>
          <a:p>
            <a:pPr>
              <a:tabLst>
                <a:tab pos="452438" algn="l"/>
              </a:tabLst>
            </a:pPr>
            <a:r>
              <a:rPr lang="en-US" sz="1600" dirty="0">
                <a:latin typeface="Times New Roman"/>
                <a:cs typeface="Times New Roman"/>
              </a:rPr>
              <a:t>back of the room. But they shouldn’t sit at the very back, since instructors sometimes make a point of calling on students there.</a:t>
            </a:r>
          </a:p>
        </p:txBody>
      </p:sp>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9" name="TextBox 8"/>
          <p:cNvSpPr txBox="1"/>
          <p:nvPr/>
        </p:nvSpPr>
        <p:spPr>
          <a:xfrm>
            <a:off x="28163" y="329898"/>
            <a:ext cx="2290624" cy="307777"/>
          </a:xfrm>
          <a:prstGeom prst="rect">
            <a:avLst/>
          </a:prstGeom>
          <a:noFill/>
        </p:spPr>
        <p:txBody>
          <a:bodyPr wrap="none" rtlCol="0">
            <a:spAutoFit/>
          </a:bodyPr>
          <a:lstStyle/>
          <a:p>
            <a:r>
              <a:rPr lang="en-US" sz="1400" dirty="0">
                <a:solidFill>
                  <a:srgbClr val="2E8538">
                    <a:alpha val="70000"/>
                  </a:srgbClr>
                </a:solidFill>
                <a:latin typeface="Arial"/>
                <a:cs typeface="Arial"/>
              </a:rPr>
              <a:t>Locations of the Main Idea</a:t>
            </a:r>
          </a:p>
        </p:txBody>
      </p:sp>
      <p:sp>
        <p:nvSpPr>
          <p:cNvPr id="6" name="TextBox 5"/>
          <p:cNvSpPr txBox="1"/>
          <p:nvPr/>
        </p:nvSpPr>
        <p:spPr>
          <a:xfrm>
            <a:off x="2185710" y="330802"/>
            <a:ext cx="2606040"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Main Idea at the Beginning</a:t>
            </a:r>
            <a:endParaRPr lang="en-US" sz="1400" dirty="0">
              <a:solidFill>
                <a:srgbClr val="3D65B1">
                  <a:alpha val="70000"/>
                </a:srgbClr>
              </a:solidFill>
              <a:latin typeface="Arial"/>
              <a:cs typeface="Arial"/>
            </a:endParaRPr>
          </a:p>
        </p:txBody>
      </p:sp>
      <p:sp>
        <p:nvSpPr>
          <p:cNvPr id="12" name="Rectangle 8"/>
          <p:cNvSpPr txBox="1">
            <a:spLocks noChangeArrowheads="1"/>
          </p:cNvSpPr>
          <p:nvPr/>
        </p:nvSpPr>
        <p:spPr>
          <a:xfrm>
            <a:off x="707883" y="4975147"/>
            <a:ext cx="7772400" cy="461665"/>
          </a:xfrm>
          <a:prstGeom prst="rect">
            <a:avLst/>
          </a:prstGeom>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8000"/>
                </a:solidFill>
                <a:miter lim="800000"/>
                <a:headEnd/>
                <a:tailEnd/>
              </a14:hiddenLine>
            </a:ext>
          </a:extLst>
        </p:spPr>
        <p:txBody>
          <a:bodyPr vert="horz"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US" sz="2400" dirty="0" smtClean="0">
                <a:solidFill>
                  <a:srgbClr val="3D65B1"/>
                </a:solidFill>
                <a:ea typeface="ＭＳ Ｐゴシック" charset="0"/>
                <a:cs typeface="ＭＳ Ｐゴシック" charset="0"/>
              </a:rPr>
              <a:t>The first sentence introduces the </a:t>
            </a:r>
            <a:r>
              <a:rPr lang="en-US" sz="2400" dirty="0" smtClean="0">
                <a:solidFill>
                  <a:srgbClr val="0000FF"/>
                </a:solidFill>
                <a:ea typeface="ＭＳ Ｐゴシック" charset="0"/>
                <a:cs typeface="ＭＳ Ｐゴシック" charset="0"/>
              </a:rPr>
              <a:t>topic</a:t>
            </a:r>
            <a:r>
              <a:rPr lang="en-US" sz="2400" dirty="0" smtClean="0">
                <a:solidFill>
                  <a:srgbClr val="3D65B1"/>
                </a:solidFill>
                <a:ea typeface="ＭＳ Ｐゴシック" charset="0"/>
                <a:cs typeface="ＭＳ Ｐゴシック" charset="0"/>
              </a:rPr>
              <a:t>: shy people in class. </a:t>
            </a:r>
            <a:endParaRPr lang="en-US" sz="2400" dirty="0">
              <a:solidFill>
                <a:srgbClr val="3D65B1"/>
              </a:solidFill>
              <a:ea typeface="ＭＳ Ｐゴシック" charset="0"/>
              <a:cs typeface="ＭＳ Ｐゴシック" charset="0"/>
            </a:endParaRPr>
          </a:p>
        </p:txBody>
      </p:sp>
      <p:sp>
        <p:nvSpPr>
          <p:cNvPr id="13" name="Rectangle 8"/>
          <p:cNvSpPr txBox="1">
            <a:spLocks noChangeArrowheads="1"/>
          </p:cNvSpPr>
          <p:nvPr/>
        </p:nvSpPr>
        <p:spPr>
          <a:xfrm>
            <a:off x="705681" y="5304235"/>
            <a:ext cx="7772400" cy="461665"/>
          </a:xfrm>
          <a:prstGeom prst="rect">
            <a:avLst/>
          </a:prstGeom>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8000"/>
                </a:solidFill>
                <a:miter lim="800000"/>
                <a:headEnd/>
                <a:tailEnd/>
              </a14:hiddenLine>
            </a:ext>
          </a:extLst>
        </p:spPr>
        <p:txBody>
          <a:bodyPr vert="horz"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US" sz="2400" dirty="0" smtClean="0">
                <a:solidFill>
                  <a:srgbClr val="3D65B1"/>
                </a:solidFill>
                <a:ea typeface="ＭＳ Ｐゴシック" charset="0"/>
                <a:cs typeface="ＭＳ Ｐゴシック" charset="0"/>
              </a:rPr>
              <a:t>The second sentence contains the </a:t>
            </a:r>
            <a:r>
              <a:rPr lang="en-US" sz="2400" b="1" dirty="0" smtClean="0">
                <a:solidFill>
                  <a:srgbClr val="8B3B85"/>
                </a:solidFill>
                <a:ea typeface="ＭＳ Ｐゴシック" charset="0"/>
                <a:cs typeface="ＭＳ Ｐゴシック" charset="0"/>
              </a:rPr>
              <a:t>main idea</a:t>
            </a:r>
            <a:r>
              <a:rPr lang="en-US" sz="2400" dirty="0" smtClean="0">
                <a:solidFill>
                  <a:srgbClr val="3D65B1"/>
                </a:solidFill>
                <a:ea typeface="ＭＳ Ｐゴシック" charset="0"/>
                <a:cs typeface="ＭＳ Ｐゴシック" charset="0"/>
              </a:rPr>
              <a:t>. </a:t>
            </a:r>
            <a:endParaRPr lang="en-US" sz="2400" dirty="0">
              <a:solidFill>
                <a:srgbClr val="3D65B1"/>
              </a:solidFill>
              <a:ea typeface="ＭＳ Ｐゴシック" charset="0"/>
              <a:cs typeface="ＭＳ Ｐゴシック" charset="0"/>
            </a:endParaRPr>
          </a:p>
        </p:txBody>
      </p:sp>
      <p:sp>
        <p:nvSpPr>
          <p:cNvPr id="14" name="Rectangle 8"/>
          <p:cNvSpPr txBox="1">
            <a:spLocks noChangeArrowheads="1"/>
          </p:cNvSpPr>
          <p:nvPr/>
        </p:nvSpPr>
        <p:spPr>
          <a:xfrm>
            <a:off x="703479" y="5644366"/>
            <a:ext cx="7772400" cy="1171261"/>
          </a:xfrm>
          <a:prstGeom prst="rect">
            <a:avLst/>
          </a:prstGeom>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8000"/>
                </a:solidFill>
                <a:miter lim="800000"/>
                <a:headEnd/>
                <a:tailEnd/>
              </a14:hiddenLine>
            </a:ext>
          </a:extLst>
        </p:spPr>
        <p:txBody>
          <a:bodyPr vert="horz"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800"/>
              </a:lnSpc>
              <a:buFontTx/>
              <a:buNone/>
            </a:pPr>
            <a:r>
              <a:rPr lang="en-US" sz="2400" dirty="0" smtClean="0">
                <a:solidFill>
                  <a:srgbClr val="3D65B1"/>
                </a:solidFill>
                <a:ea typeface="ＭＳ Ｐゴシック" charset="0"/>
                <a:cs typeface="ＭＳ Ｐゴシック" charset="0"/>
              </a:rPr>
              <a:t>The remaining sentences </a:t>
            </a:r>
            <a:r>
              <a:rPr lang="en-US" sz="2400" b="1" dirty="0" smtClean="0">
                <a:solidFill>
                  <a:srgbClr val="3D65B1"/>
                </a:solidFill>
                <a:ea typeface="ＭＳ Ｐゴシック" charset="0"/>
                <a:cs typeface="ＭＳ Ｐゴシック" charset="0"/>
              </a:rPr>
              <a:t>support</a:t>
            </a:r>
            <a:r>
              <a:rPr lang="en-US" sz="2400" dirty="0" smtClean="0">
                <a:solidFill>
                  <a:srgbClr val="3D65B1"/>
                </a:solidFill>
                <a:ea typeface="ＭＳ Ｐゴシック" charset="0"/>
                <a:cs typeface="ＭＳ Ｐゴシック" charset="0"/>
              </a:rPr>
              <a:t> the main idea that several strategies can lessen the trauma of attending class for shy people.</a:t>
            </a:r>
            <a:endParaRPr lang="en-US" sz="2400" dirty="0">
              <a:solidFill>
                <a:srgbClr val="3D65B1"/>
              </a:solidFill>
              <a:ea typeface="ＭＳ Ｐゴシック" charset="0"/>
              <a:cs typeface="ＭＳ Ｐゴシック" charset="0"/>
            </a:endParaRPr>
          </a:p>
        </p:txBody>
      </p:sp>
      <p:cxnSp>
        <p:nvCxnSpPr>
          <p:cNvPr id="15" name="Straight Connector 14"/>
          <p:cNvCxnSpPr/>
          <p:nvPr/>
        </p:nvCxnSpPr>
        <p:spPr>
          <a:xfrm>
            <a:off x="759463" y="2433044"/>
            <a:ext cx="4114800" cy="0"/>
          </a:xfrm>
          <a:prstGeom prst="line">
            <a:avLst/>
          </a:prstGeom>
          <a:ln>
            <a:solidFill>
              <a:srgbClr val="8B3B85"/>
            </a:solidFill>
          </a:ln>
          <a:effectLst/>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rot="19465769">
            <a:off x="8216951" y="1624731"/>
            <a:ext cx="992414" cy="311692"/>
            <a:chOff x="8216951" y="1925511"/>
            <a:chExt cx="992414" cy="311692"/>
          </a:xfrm>
        </p:grpSpPr>
        <p:sp>
          <p:nvSpPr>
            <p:cNvPr id="16" name="Left Arrow Callout 15"/>
            <p:cNvSpPr/>
            <p:nvPr/>
          </p:nvSpPr>
          <p:spPr>
            <a:xfrm>
              <a:off x="8216951" y="1925878"/>
              <a:ext cx="899232" cy="311325"/>
            </a:xfrm>
            <a:prstGeom prst="leftArrowCallout">
              <a:avLst>
                <a:gd name="adj1" fmla="val 25000"/>
                <a:gd name="adj2" fmla="val 34677"/>
                <a:gd name="adj3" fmla="val 35481"/>
                <a:gd name="adj4" fmla="val 79293"/>
              </a:avLst>
            </a:prstGeom>
            <a:solidFill>
              <a:srgbClr val="FFFFFF"/>
            </a:solidFill>
            <a:ln>
              <a:solidFill>
                <a:srgbClr val="8B3B8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B3B85"/>
                </a:solidFill>
              </a:endParaRPr>
            </a:p>
          </p:txBody>
        </p:sp>
        <p:sp>
          <p:nvSpPr>
            <p:cNvPr id="17" name="TextBox 16"/>
            <p:cNvSpPr txBox="1"/>
            <p:nvPr/>
          </p:nvSpPr>
          <p:spPr>
            <a:xfrm flipH="1">
              <a:off x="8358973" y="1925511"/>
              <a:ext cx="850392" cy="276999"/>
            </a:xfrm>
            <a:prstGeom prst="rect">
              <a:avLst/>
            </a:prstGeom>
            <a:noFill/>
          </p:spPr>
          <p:txBody>
            <a:bodyPr wrap="none" rtlCol="0">
              <a:spAutoFit/>
            </a:bodyPr>
            <a:lstStyle/>
            <a:p>
              <a:r>
                <a:rPr lang="en-US" sz="1200" dirty="0" smtClean="0">
                  <a:solidFill>
                    <a:srgbClr val="974391"/>
                  </a:solidFill>
                  <a:latin typeface="Times New Roman"/>
                  <a:cs typeface="Times New Roman"/>
                </a:rPr>
                <a:t>Main idea</a:t>
              </a:r>
              <a:endParaRPr lang="en-US" sz="1200" dirty="0">
                <a:solidFill>
                  <a:srgbClr val="974391"/>
                </a:solidFill>
                <a:latin typeface="Times New Roman"/>
                <a:cs typeface="Times New Roman"/>
              </a:endParaRPr>
            </a:p>
          </p:txBody>
        </p:sp>
      </p:grpSp>
      <p:sp>
        <p:nvSpPr>
          <p:cNvPr id="20" name="Left Bracket 19"/>
          <p:cNvSpPr/>
          <p:nvPr/>
        </p:nvSpPr>
        <p:spPr>
          <a:xfrm flipH="1">
            <a:off x="8174903" y="2370531"/>
            <a:ext cx="135486" cy="1874520"/>
          </a:xfrm>
          <a:prstGeom prst="leftBracket">
            <a:avLst/>
          </a:prstGeom>
          <a:ln>
            <a:solidFill>
              <a:srgbClr val="3D65B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3" name="Group 2"/>
          <p:cNvGrpSpPr/>
          <p:nvPr/>
        </p:nvGrpSpPr>
        <p:grpSpPr>
          <a:xfrm rot="19440000">
            <a:off x="8264334" y="2246866"/>
            <a:ext cx="852826" cy="311325"/>
            <a:chOff x="8264334" y="2837286"/>
            <a:chExt cx="852826" cy="311325"/>
          </a:xfrm>
        </p:grpSpPr>
        <p:sp>
          <p:nvSpPr>
            <p:cNvPr id="21" name="Left Arrow Callout 20"/>
            <p:cNvSpPr/>
            <p:nvPr/>
          </p:nvSpPr>
          <p:spPr>
            <a:xfrm>
              <a:off x="8264334" y="2837286"/>
              <a:ext cx="822960" cy="311325"/>
            </a:xfrm>
            <a:prstGeom prst="leftArrowCallout">
              <a:avLst>
                <a:gd name="adj1" fmla="val 25000"/>
                <a:gd name="adj2" fmla="val 34677"/>
                <a:gd name="adj3" fmla="val 35481"/>
                <a:gd name="adj4" fmla="val 77730"/>
              </a:avLst>
            </a:prstGeom>
            <a:solidFill>
              <a:srgbClr val="FFFFFF"/>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flipH="1">
              <a:off x="8431360" y="2848259"/>
              <a:ext cx="685800" cy="276999"/>
            </a:xfrm>
            <a:prstGeom prst="rect">
              <a:avLst/>
            </a:prstGeom>
            <a:noFill/>
            <a:ln>
              <a:noFill/>
            </a:ln>
          </p:spPr>
          <p:txBody>
            <a:bodyPr wrap="none" rtlCol="0">
              <a:spAutoFit/>
            </a:bodyPr>
            <a:lstStyle/>
            <a:p>
              <a:r>
                <a:rPr lang="en-US" sz="1200" dirty="0" smtClean="0">
                  <a:solidFill>
                    <a:srgbClr val="3D65B1"/>
                  </a:solidFill>
                  <a:latin typeface="Times New Roman"/>
                  <a:cs typeface="Times New Roman"/>
                </a:rPr>
                <a:t>Support</a:t>
              </a:r>
              <a:endParaRPr lang="en-US" sz="1200" dirty="0">
                <a:solidFill>
                  <a:srgbClr val="3D65B1"/>
                </a:solidFill>
                <a:latin typeface="Times New Roman"/>
                <a:cs typeface="Times New Roman"/>
              </a:endParaRPr>
            </a:p>
          </p:txBody>
        </p:sp>
      </p:grpSp>
      <p:sp>
        <p:nvSpPr>
          <p:cNvPr id="23" name="Left Arrow Callout 22"/>
          <p:cNvSpPr/>
          <p:nvPr/>
        </p:nvSpPr>
        <p:spPr>
          <a:xfrm flipH="1">
            <a:off x="66266" y="1898890"/>
            <a:ext cx="1056021" cy="311325"/>
          </a:xfrm>
          <a:prstGeom prst="leftArrowCallout">
            <a:avLst>
              <a:gd name="adj1" fmla="val 25000"/>
              <a:gd name="adj2" fmla="val 34677"/>
              <a:gd name="adj3" fmla="val 35481"/>
              <a:gd name="adj4" fmla="val 82282"/>
            </a:avLst>
          </a:prstGeom>
          <a:solidFill>
            <a:srgbClr val="FFFFFF"/>
          </a:solidFill>
          <a:ln>
            <a:solidFill>
              <a:srgbClr val="2D4C8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82717" y="1898890"/>
            <a:ext cx="864339" cy="276999"/>
          </a:xfrm>
          <a:prstGeom prst="rect">
            <a:avLst/>
          </a:prstGeom>
          <a:noFill/>
        </p:spPr>
        <p:txBody>
          <a:bodyPr wrap="none" rtlCol="0">
            <a:spAutoFit/>
          </a:bodyPr>
          <a:lstStyle/>
          <a:p>
            <a:r>
              <a:rPr lang="en-US" sz="1200" dirty="0" smtClean="0">
                <a:solidFill>
                  <a:srgbClr val="2D4C8D"/>
                </a:solidFill>
                <a:latin typeface="Times New Roman"/>
                <a:cs typeface="Times New Roman"/>
              </a:rPr>
              <a:t>Intro detail</a:t>
            </a:r>
            <a:endParaRPr lang="en-US" sz="1200" dirty="0">
              <a:solidFill>
                <a:srgbClr val="2D4C8D"/>
              </a:solidFill>
              <a:latin typeface="Times New Roman"/>
              <a:cs typeface="Times New Roman"/>
            </a:endParaRPr>
          </a:p>
        </p:txBody>
      </p:sp>
      <p:sp>
        <p:nvSpPr>
          <p:cNvPr id="25" name="Right Bracket 24"/>
          <p:cNvSpPr/>
          <p:nvPr/>
        </p:nvSpPr>
        <p:spPr>
          <a:xfrm>
            <a:off x="8164442" y="1897874"/>
            <a:ext cx="137160" cy="411480"/>
          </a:xfrm>
          <a:prstGeom prst="rightBracket">
            <a:avLst/>
          </a:prstGeom>
          <a:ln>
            <a:solidFill>
              <a:srgbClr val="8B3B8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6" name="Straight Connector 25"/>
          <p:cNvCxnSpPr/>
          <p:nvPr/>
        </p:nvCxnSpPr>
        <p:spPr>
          <a:xfrm>
            <a:off x="5731502" y="2181157"/>
            <a:ext cx="2468880" cy="0"/>
          </a:xfrm>
          <a:prstGeom prst="line">
            <a:avLst/>
          </a:prstGeom>
          <a:ln>
            <a:solidFill>
              <a:srgbClr val="8B3B85"/>
            </a:solidFill>
          </a:ln>
          <a:effectLst/>
        </p:spPr>
        <p:style>
          <a:lnRef idx="2">
            <a:schemeClr val="accent1"/>
          </a:lnRef>
          <a:fillRef idx="0">
            <a:schemeClr val="accent1"/>
          </a:fillRef>
          <a:effectRef idx="1">
            <a:schemeClr val="accent1"/>
          </a:effectRef>
          <a:fontRef idx="minor">
            <a:schemeClr val="tx1"/>
          </a:fontRef>
        </p:style>
      </p:cxnSp>
      <p:pic>
        <p:nvPicPr>
          <p:cNvPr id="27" name="Picture 26" descr="bullets.jpg"/>
          <p:cNvPicPr>
            <a:picLocks noChangeAspect="1"/>
          </p:cNvPicPr>
          <p:nvPr/>
        </p:nvPicPr>
        <p:blipFill rotWithShape="1">
          <a:blip r:embed="rId3">
            <a:extLst>
              <a:ext uri="{28A0092B-C50C-407E-A947-70E740481C1C}">
                <a14:useLocalDpi xmlns:a14="http://schemas.microsoft.com/office/drawing/2010/main" val="0"/>
              </a:ext>
            </a:extLst>
          </a:blip>
          <a:srcRect l="6309" t="16399" r="67538" b="15601"/>
          <a:stretch/>
        </p:blipFill>
        <p:spPr>
          <a:xfrm>
            <a:off x="458688" y="5133486"/>
            <a:ext cx="210312" cy="210312"/>
          </a:xfrm>
          <a:prstGeom prst="rect">
            <a:avLst/>
          </a:prstGeom>
        </p:spPr>
      </p:pic>
      <p:pic>
        <p:nvPicPr>
          <p:cNvPr id="28" name="Picture 27" descr="bullets.jpg"/>
          <p:cNvPicPr>
            <a:picLocks noChangeAspect="1"/>
          </p:cNvPicPr>
          <p:nvPr/>
        </p:nvPicPr>
        <p:blipFill rotWithShape="1">
          <a:blip r:embed="rId3">
            <a:extLst>
              <a:ext uri="{28A0092B-C50C-407E-A947-70E740481C1C}">
                <a14:useLocalDpi xmlns:a14="http://schemas.microsoft.com/office/drawing/2010/main" val="0"/>
              </a:ext>
            </a:extLst>
          </a:blip>
          <a:srcRect l="6309" t="16399" r="67538" b="15601"/>
          <a:stretch/>
        </p:blipFill>
        <p:spPr>
          <a:xfrm>
            <a:off x="456827" y="5470286"/>
            <a:ext cx="210312" cy="210312"/>
          </a:xfrm>
          <a:prstGeom prst="rect">
            <a:avLst/>
          </a:prstGeom>
        </p:spPr>
      </p:pic>
      <p:pic>
        <p:nvPicPr>
          <p:cNvPr id="29" name="Picture 28" descr="bullets.jpg"/>
          <p:cNvPicPr>
            <a:picLocks noChangeAspect="1"/>
          </p:cNvPicPr>
          <p:nvPr/>
        </p:nvPicPr>
        <p:blipFill rotWithShape="1">
          <a:blip r:embed="rId3">
            <a:extLst>
              <a:ext uri="{28A0092B-C50C-407E-A947-70E740481C1C}">
                <a14:useLocalDpi xmlns:a14="http://schemas.microsoft.com/office/drawing/2010/main" val="0"/>
              </a:ext>
            </a:extLst>
          </a:blip>
          <a:srcRect l="6309" t="16399" r="67538" b="15601"/>
          <a:stretch/>
        </p:blipFill>
        <p:spPr>
          <a:xfrm>
            <a:off x="458688" y="5801006"/>
            <a:ext cx="210312" cy="210312"/>
          </a:xfrm>
          <a:prstGeom prst="rect">
            <a:avLst/>
          </a:prstGeom>
        </p:spPr>
      </p:pic>
      <p:sp>
        <p:nvSpPr>
          <p:cNvPr id="30"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243609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1000"/>
                                        <p:tgtEl>
                                          <p:spTgt spid="2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10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right)">
                                      <p:cBhvr>
                                        <p:cTn id="31" dur="1000"/>
                                        <p:tgtEl>
                                          <p:spTgt spid="2"/>
                                        </p:tgtEl>
                                      </p:cBhvr>
                                    </p:animEffect>
                                  </p:childTnLst>
                                </p:cTn>
                              </p:par>
                            </p:childTnLst>
                          </p:cTn>
                        </p:par>
                        <p:par>
                          <p:cTn id="32" fill="hold">
                            <p:stCondLst>
                              <p:cond delay="1000"/>
                            </p:stCondLst>
                            <p:childTnLst>
                              <p:par>
                                <p:cTn id="33" presetID="22" presetClass="entr" presetSubtype="2"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right)">
                                      <p:cBhvr>
                                        <p:cTn id="35" dur="10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right)">
                                      <p:cBhvr>
                                        <p:cTn id="48" dur="1000"/>
                                        <p:tgtEl>
                                          <p:spTgt spid="3"/>
                                        </p:tgtEl>
                                      </p:cBhvr>
                                    </p:animEffect>
                                  </p:childTnLst>
                                </p:cTn>
                              </p:par>
                            </p:childTnLst>
                          </p:cTn>
                        </p:par>
                        <p:par>
                          <p:cTn id="49" fill="hold">
                            <p:stCondLst>
                              <p:cond delay="1000"/>
                            </p:stCondLst>
                            <p:childTnLst>
                              <p:par>
                                <p:cTn id="50" presetID="22" presetClass="entr" presetSubtype="2"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right)">
                                      <p:cBhvr>
                                        <p:cTn id="5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0" grpId="0" animBg="1"/>
      <p:bldP spid="23" grpId="0" animBg="1"/>
      <p:bldP spid="24" grpId="0"/>
      <p:bldP spid="2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31" name="Rectangle 30"/>
          <p:cNvSpPr>
            <a:spLocks noChangeArrowheads="1"/>
          </p:cNvSpPr>
          <p:nvPr/>
        </p:nvSpPr>
        <p:spPr bwMode="auto">
          <a:xfrm>
            <a:off x="479610" y="1784888"/>
            <a:ext cx="8266176" cy="2739211"/>
          </a:xfrm>
          <a:prstGeom prst="rect">
            <a:avLst/>
          </a:prstGeom>
          <a:solidFill>
            <a:srgbClr val="FDEBCE">
              <a:alpha val="40000"/>
            </a:srgbClr>
          </a:solidFill>
          <a:ln w="9525">
            <a:solidFill>
              <a:srgbClr val="3D65B1"/>
            </a:solidFill>
            <a:miter lim="800000"/>
            <a:headEnd/>
            <a:tailEnd/>
          </a:ln>
        </p:spPr>
        <p:txBody>
          <a:bodyPr lIns="274320" tIns="137160" rIns="274320" bIns="137160">
            <a:spAutoFit/>
          </a:bodyPr>
          <a:lstStyle/>
          <a:p>
            <a:pPr>
              <a:tabLst>
                <a:tab pos="452438" algn="l"/>
              </a:tabLst>
            </a:pPr>
            <a:r>
              <a:rPr lang="en-US" sz="1600" dirty="0">
                <a:latin typeface="Times New Roman"/>
                <a:cs typeface="Times New Roman"/>
              </a:rPr>
              <a:t>	For shy people, simply attending class can be stressful. Several strategies, though, can lessen the trauma of attending class for shy people. Shy students should time their arrival to coincide with that of most other class members—about two minutes before the class is scheduled to begin. If they arrive too early, they may be seen sitting alone or, even worse, may actually be forced to talk with another early arrival. If they arrive late, all eyes will be upon them. Before heading to class, shy students should dress in the least conspicuous manner possible—say, in the blue jeans, sweatshirt, and sneakers that 99.9 percent of their classmates wear. That way they won’t stand out from everyone else. They should take a seat near the </a:t>
            </a:r>
          </a:p>
          <a:p>
            <a:pPr>
              <a:tabLst>
                <a:tab pos="452438" algn="l"/>
              </a:tabLst>
            </a:pPr>
            <a:r>
              <a:rPr lang="en-US" sz="1600" dirty="0">
                <a:latin typeface="Times New Roman"/>
                <a:cs typeface="Times New Roman"/>
              </a:rPr>
              <a:t>back of the room. But they shouldn’t sit at the very back, since instructors sometimes make a point of calling on students there.</a:t>
            </a:r>
          </a:p>
        </p:txBody>
      </p:sp>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9" name="TextBox 8"/>
          <p:cNvSpPr txBox="1"/>
          <p:nvPr/>
        </p:nvSpPr>
        <p:spPr>
          <a:xfrm>
            <a:off x="28163" y="329898"/>
            <a:ext cx="2290624" cy="307777"/>
          </a:xfrm>
          <a:prstGeom prst="rect">
            <a:avLst/>
          </a:prstGeom>
          <a:noFill/>
        </p:spPr>
        <p:txBody>
          <a:bodyPr wrap="none" rtlCol="0">
            <a:spAutoFit/>
          </a:bodyPr>
          <a:lstStyle/>
          <a:p>
            <a:r>
              <a:rPr lang="en-US" sz="1400" dirty="0">
                <a:solidFill>
                  <a:srgbClr val="2E8538">
                    <a:alpha val="70000"/>
                  </a:srgbClr>
                </a:solidFill>
                <a:latin typeface="Arial"/>
                <a:cs typeface="Arial"/>
              </a:rPr>
              <a:t>Locations of the Main Idea</a:t>
            </a:r>
          </a:p>
        </p:txBody>
      </p:sp>
      <p:sp>
        <p:nvSpPr>
          <p:cNvPr id="6" name="TextBox 5"/>
          <p:cNvSpPr txBox="1"/>
          <p:nvPr/>
        </p:nvSpPr>
        <p:spPr>
          <a:xfrm>
            <a:off x="2185710" y="330802"/>
            <a:ext cx="2606040"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Main Idea at the Beginning</a:t>
            </a:r>
            <a:endParaRPr lang="en-US" sz="1400" dirty="0">
              <a:solidFill>
                <a:srgbClr val="3D65B1">
                  <a:alpha val="70000"/>
                </a:srgbClr>
              </a:solidFill>
              <a:latin typeface="Arial"/>
              <a:cs typeface="Arial"/>
            </a:endParaRPr>
          </a:p>
        </p:txBody>
      </p:sp>
      <p:cxnSp>
        <p:nvCxnSpPr>
          <p:cNvPr id="15" name="Straight Connector 14"/>
          <p:cNvCxnSpPr/>
          <p:nvPr/>
        </p:nvCxnSpPr>
        <p:spPr>
          <a:xfrm>
            <a:off x="759463" y="2433044"/>
            <a:ext cx="4114800" cy="0"/>
          </a:xfrm>
          <a:prstGeom prst="line">
            <a:avLst/>
          </a:prstGeom>
          <a:ln>
            <a:solidFill>
              <a:srgbClr val="8B3B85"/>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731502" y="2181157"/>
            <a:ext cx="2468880" cy="0"/>
          </a:xfrm>
          <a:prstGeom prst="line">
            <a:avLst/>
          </a:prstGeom>
          <a:ln>
            <a:solidFill>
              <a:srgbClr val="8B3B85"/>
            </a:solidFill>
          </a:ln>
          <a:effectLst/>
        </p:spPr>
        <p:style>
          <a:lnRef idx="2">
            <a:schemeClr val="accent1"/>
          </a:lnRef>
          <a:fillRef idx="0">
            <a:schemeClr val="accent1"/>
          </a:fillRef>
          <a:effectRef idx="1">
            <a:schemeClr val="accent1"/>
          </a:effectRef>
          <a:fontRef idx="minor">
            <a:schemeClr val="tx1"/>
          </a:fontRef>
        </p:style>
      </p:cxnSp>
      <p:sp>
        <p:nvSpPr>
          <p:cNvPr id="30" name="Rectangle 6"/>
          <p:cNvSpPr>
            <a:spLocks noChangeArrowheads="1"/>
          </p:cNvSpPr>
          <p:nvPr/>
        </p:nvSpPr>
        <p:spPr bwMode="auto">
          <a:xfrm>
            <a:off x="1069848" y="4980953"/>
            <a:ext cx="7132320" cy="830997"/>
          </a:xfrm>
          <a:prstGeom prst="rect">
            <a:avLst/>
          </a:prstGeom>
          <a:noFill/>
          <a:ln>
            <a:noFill/>
          </a:ln>
          <a:extLst>
            <a:ext uri="{909E8E84-426E-40dd-AFC4-6F175D3DCCD1}">
              <a14:hiddenFill xmlns:a14="http://schemas.microsoft.com/office/drawing/2010/main" xmlns="">
                <a:solidFill>
                  <a:srgbClr val="DAFFE7"/>
                </a:solidFill>
              </a14:hiddenFill>
            </a:ext>
            <a:ext uri="{91240B29-F687-4f45-9708-019B960494DF}">
              <a14:hiddenLine xmlns:a14="http://schemas.microsoft.com/office/drawing/2010/main" xmlns="" w="9525">
                <a:solidFill>
                  <a:schemeClr val="hlink"/>
                </a:solidFill>
                <a:miter lim="800000"/>
                <a:headEnd/>
                <a:tailEnd/>
              </a14:hiddenLine>
            </a:ext>
          </a:extLst>
        </p:spPr>
        <p:txBody>
          <a:bodyPr rIns="0">
            <a:spAutoFit/>
          </a:bodyPr>
          <a:lstStyle/>
          <a:p>
            <a:pPr>
              <a:tabLst>
                <a:tab pos="452438" algn="l"/>
                <a:tab pos="3081338" algn="l"/>
                <a:tab pos="5721350" algn="l"/>
              </a:tabLst>
            </a:pPr>
            <a:r>
              <a:rPr lang="en-US" sz="2400" dirty="0">
                <a:solidFill>
                  <a:srgbClr val="000000"/>
                </a:solidFill>
                <a:latin typeface="Times New Roman"/>
                <a:cs typeface="Times New Roman"/>
              </a:rPr>
              <a:t>Very often, a contrast word like </a:t>
            </a:r>
            <a:r>
              <a:rPr lang="en-US" sz="2400" i="1" dirty="0">
                <a:solidFill>
                  <a:srgbClr val="000000"/>
                </a:solidFill>
                <a:latin typeface="Times New Roman"/>
                <a:cs typeface="Times New Roman"/>
              </a:rPr>
              <a:t>however, but, yet,</a:t>
            </a:r>
            <a:r>
              <a:rPr lang="en-US" sz="2400" dirty="0">
                <a:solidFill>
                  <a:srgbClr val="000000"/>
                </a:solidFill>
                <a:latin typeface="Times New Roman"/>
                <a:cs typeface="Times New Roman"/>
              </a:rPr>
              <a:t> or </a:t>
            </a:r>
            <a:r>
              <a:rPr lang="en-US" sz="2400" i="1" dirty="0">
                <a:solidFill>
                  <a:srgbClr val="000000"/>
                </a:solidFill>
                <a:latin typeface="Times New Roman"/>
                <a:cs typeface="Times New Roman"/>
              </a:rPr>
              <a:t>though</a:t>
            </a:r>
            <a:r>
              <a:rPr lang="en-US" sz="2400" dirty="0">
                <a:solidFill>
                  <a:srgbClr val="000000"/>
                </a:solidFill>
                <a:latin typeface="Times New Roman"/>
                <a:cs typeface="Times New Roman"/>
              </a:rPr>
              <a:t> signals the main idea, as in this paragraph.</a:t>
            </a:r>
            <a:endParaRPr lang="en-US" sz="2400" dirty="0">
              <a:latin typeface="Times New Roman"/>
              <a:cs typeface="Times New Roman"/>
            </a:endParaRPr>
          </a:p>
        </p:txBody>
      </p:sp>
      <p:grpSp>
        <p:nvGrpSpPr>
          <p:cNvPr id="32" name="Group 31"/>
          <p:cNvGrpSpPr/>
          <p:nvPr/>
        </p:nvGrpSpPr>
        <p:grpSpPr>
          <a:xfrm>
            <a:off x="7162622" y="1875612"/>
            <a:ext cx="754634" cy="338554"/>
            <a:chOff x="1492868" y="2363028"/>
            <a:chExt cx="754634" cy="338554"/>
          </a:xfrm>
        </p:grpSpPr>
        <p:sp>
          <p:nvSpPr>
            <p:cNvPr id="33" name="Oval 32"/>
            <p:cNvSpPr/>
            <p:nvPr/>
          </p:nvSpPr>
          <p:spPr>
            <a:xfrm>
              <a:off x="1560337" y="2407478"/>
              <a:ext cx="621792" cy="292608"/>
            </a:xfrm>
            <a:prstGeom prst="ellipse">
              <a:avLst/>
            </a:prstGeom>
            <a:solidFill>
              <a:srgbClr val="FFFFFF"/>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TextBox 33"/>
            <p:cNvSpPr txBox="1"/>
            <p:nvPr/>
          </p:nvSpPr>
          <p:spPr>
            <a:xfrm>
              <a:off x="1492868" y="2363028"/>
              <a:ext cx="754634" cy="338554"/>
            </a:xfrm>
            <a:prstGeom prst="rect">
              <a:avLst/>
            </a:prstGeom>
            <a:noFill/>
            <a:ln>
              <a:noFill/>
            </a:ln>
          </p:spPr>
          <p:txBody>
            <a:bodyPr wrap="none" rtlCol="0">
              <a:spAutoFit/>
            </a:bodyPr>
            <a:lstStyle/>
            <a:p>
              <a:r>
                <a:rPr lang="en-US" sz="1600" dirty="0">
                  <a:solidFill>
                    <a:srgbClr val="FF0000"/>
                  </a:solidFill>
                  <a:latin typeface="Times New Roman"/>
                  <a:cs typeface="Times New Roman"/>
                </a:rPr>
                <a:t>though</a:t>
              </a:r>
              <a:endParaRPr lang="en-US" sz="1600" dirty="0">
                <a:solidFill>
                  <a:srgbClr val="FF0000"/>
                </a:solidFill>
              </a:endParaRPr>
            </a:p>
          </p:txBody>
        </p:sp>
      </p:grpSp>
      <p:sp>
        <p:nvSpPr>
          <p:cNvPr id="14"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179747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9" name="TextBox 8"/>
          <p:cNvSpPr txBox="1"/>
          <p:nvPr/>
        </p:nvSpPr>
        <p:spPr>
          <a:xfrm>
            <a:off x="28163" y="329898"/>
            <a:ext cx="2290624" cy="307777"/>
          </a:xfrm>
          <a:prstGeom prst="rect">
            <a:avLst/>
          </a:prstGeom>
          <a:noFill/>
        </p:spPr>
        <p:txBody>
          <a:bodyPr wrap="none" rtlCol="0">
            <a:spAutoFit/>
          </a:bodyPr>
          <a:lstStyle/>
          <a:p>
            <a:r>
              <a:rPr lang="en-US" sz="1400" dirty="0">
                <a:solidFill>
                  <a:srgbClr val="2E8538">
                    <a:alpha val="70000"/>
                  </a:srgbClr>
                </a:solidFill>
                <a:latin typeface="Arial"/>
                <a:cs typeface="Arial"/>
              </a:rPr>
              <a:t>Locations of the Main Idea</a:t>
            </a:r>
          </a:p>
        </p:txBody>
      </p:sp>
      <p:sp>
        <p:nvSpPr>
          <p:cNvPr id="10" name="TextBox 9"/>
          <p:cNvSpPr txBox="1"/>
          <p:nvPr/>
        </p:nvSpPr>
        <p:spPr>
          <a:xfrm>
            <a:off x="445385" y="1441847"/>
            <a:ext cx="3553377" cy="461665"/>
          </a:xfrm>
          <a:prstGeom prst="rect">
            <a:avLst/>
          </a:prstGeom>
          <a:noFill/>
        </p:spPr>
        <p:txBody>
          <a:bodyPr wrap="none" rtlCol="0">
            <a:spAutoFit/>
          </a:bodyPr>
          <a:lstStyle/>
          <a:p>
            <a:r>
              <a:rPr lang="en-US" sz="2400" b="1" dirty="0">
                <a:solidFill>
                  <a:srgbClr val="3D65B1"/>
                </a:solidFill>
                <a:latin typeface="Arial"/>
                <a:cs typeface="Arial"/>
              </a:rPr>
              <a:t>Main Idea </a:t>
            </a:r>
            <a:r>
              <a:rPr lang="en-US" sz="2400" b="1" dirty="0" smtClean="0">
                <a:solidFill>
                  <a:srgbClr val="3D65B1"/>
                </a:solidFill>
                <a:latin typeface="Arial"/>
                <a:cs typeface="Arial"/>
              </a:rPr>
              <a:t>in the Middle</a:t>
            </a:r>
            <a:endParaRPr lang="en-US" sz="2400" b="1" dirty="0">
              <a:solidFill>
                <a:srgbClr val="3D65B1"/>
              </a:solidFill>
              <a:latin typeface="Arial"/>
              <a:cs typeface="Arial"/>
            </a:endParaRPr>
          </a:p>
        </p:txBody>
      </p:sp>
      <p:sp>
        <p:nvSpPr>
          <p:cNvPr id="11" name="Rectangle 6"/>
          <p:cNvSpPr>
            <a:spLocks noChangeArrowheads="1"/>
          </p:cNvSpPr>
          <p:nvPr/>
        </p:nvSpPr>
        <p:spPr bwMode="auto">
          <a:xfrm>
            <a:off x="820367" y="4980953"/>
            <a:ext cx="7536937" cy="461665"/>
          </a:xfrm>
          <a:prstGeom prst="rect">
            <a:avLst/>
          </a:prstGeom>
          <a:noFill/>
          <a:ln>
            <a:noFill/>
          </a:ln>
          <a:extLst>
            <a:ext uri="{909E8E84-426E-40dd-AFC4-6F175D3DCCD1}">
              <a14:hiddenFill xmlns:a14="http://schemas.microsoft.com/office/drawing/2010/main" xmlns="">
                <a:solidFill>
                  <a:srgbClr val="DAFFE7"/>
                </a:solidFill>
              </a14:hiddenFill>
            </a:ext>
            <a:ext uri="{91240B29-F687-4f45-9708-019B960494DF}">
              <a14:hiddenLine xmlns:a14="http://schemas.microsoft.com/office/drawing/2010/main" xmlns="" w="9525">
                <a:solidFill>
                  <a:schemeClr val="hlink"/>
                </a:solidFill>
                <a:miter lim="800000"/>
                <a:headEnd/>
                <a:tailEnd/>
              </a14:hiddenLine>
            </a:ext>
          </a:extLst>
        </p:spPr>
        <p:txBody>
          <a:bodyPr wrap="square" rIns="0">
            <a:spAutoFit/>
          </a:bodyPr>
          <a:lstStyle/>
          <a:p>
            <a:pPr>
              <a:tabLst>
                <a:tab pos="452438" algn="l"/>
                <a:tab pos="3081338" algn="l"/>
                <a:tab pos="5721350" algn="l"/>
              </a:tabLst>
            </a:pPr>
            <a:r>
              <a:rPr lang="en-US" sz="2400" dirty="0" smtClean="0">
                <a:solidFill>
                  <a:srgbClr val="000000"/>
                </a:solidFill>
                <a:latin typeface="Times New Roman"/>
                <a:cs typeface="Times New Roman"/>
              </a:rPr>
              <a:t>The </a:t>
            </a:r>
            <a:r>
              <a:rPr lang="en-US" sz="2400" dirty="0" smtClean="0">
                <a:solidFill>
                  <a:srgbClr val="8B3B85"/>
                </a:solidFill>
                <a:latin typeface="Times New Roman"/>
                <a:cs typeface="Times New Roman"/>
              </a:rPr>
              <a:t>main idea </a:t>
            </a:r>
            <a:r>
              <a:rPr lang="en-US" sz="2400" dirty="0" smtClean="0">
                <a:solidFill>
                  <a:srgbClr val="000000"/>
                </a:solidFill>
                <a:latin typeface="Times New Roman"/>
                <a:cs typeface="Times New Roman"/>
              </a:rPr>
              <a:t>at times appears in the middle of a paragraph. </a:t>
            </a:r>
            <a:endParaRPr lang="en-US" sz="2400" dirty="0">
              <a:latin typeface="Times New Roman"/>
              <a:cs typeface="Times New Roman"/>
            </a:endParaRPr>
          </a:p>
        </p:txBody>
      </p:sp>
      <p:pic>
        <p:nvPicPr>
          <p:cNvPr id="12" name="Picture 11" descr="ch 01 p 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740" y="2247900"/>
            <a:ext cx="3416710" cy="2286000"/>
          </a:xfrm>
          <a:prstGeom prst="rect">
            <a:avLst/>
          </a:prstGeom>
          <a:effectLst>
            <a:outerShdw blurRad="95250" dist="88900" dir="2700000" algn="tl" rotWithShape="0">
              <a:srgbClr val="3D65B1">
                <a:alpha val="38000"/>
              </a:srgbClr>
            </a:outerShdw>
          </a:effectLst>
        </p:spPr>
      </p:pic>
      <p:sp>
        <p:nvSpPr>
          <p:cNvPr id="13" name="Right Arrow 12"/>
          <p:cNvSpPr/>
          <p:nvPr/>
        </p:nvSpPr>
        <p:spPr>
          <a:xfrm>
            <a:off x="2151704" y="3237303"/>
            <a:ext cx="1171369" cy="248787"/>
          </a:xfrm>
          <a:prstGeom prst="rightArrow">
            <a:avLst/>
          </a:prstGeom>
          <a:solidFill>
            <a:srgbClr val="8B3B85"/>
          </a:solidFill>
          <a:ln w="127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291419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9" name="TextBox 8"/>
          <p:cNvSpPr txBox="1"/>
          <p:nvPr/>
        </p:nvSpPr>
        <p:spPr>
          <a:xfrm>
            <a:off x="28163" y="329898"/>
            <a:ext cx="2290624" cy="307777"/>
          </a:xfrm>
          <a:prstGeom prst="rect">
            <a:avLst/>
          </a:prstGeom>
          <a:noFill/>
        </p:spPr>
        <p:txBody>
          <a:bodyPr wrap="none" rtlCol="0">
            <a:spAutoFit/>
          </a:bodyPr>
          <a:lstStyle/>
          <a:p>
            <a:r>
              <a:rPr lang="en-US" sz="1400" dirty="0">
                <a:solidFill>
                  <a:srgbClr val="2E8538">
                    <a:alpha val="70000"/>
                  </a:srgbClr>
                </a:solidFill>
                <a:latin typeface="Arial"/>
                <a:cs typeface="Arial"/>
              </a:rPr>
              <a:t>Locations of the Main Idea</a:t>
            </a:r>
          </a:p>
        </p:txBody>
      </p:sp>
      <p:sp>
        <p:nvSpPr>
          <p:cNvPr id="7" name="TextBox 6"/>
          <p:cNvSpPr txBox="1"/>
          <p:nvPr/>
        </p:nvSpPr>
        <p:spPr>
          <a:xfrm>
            <a:off x="2185709" y="330802"/>
            <a:ext cx="2423160"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Main Idea in the MIddle</a:t>
            </a:r>
            <a:endParaRPr lang="en-US" sz="1400" dirty="0">
              <a:solidFill>
                <a:srgbClr val="3D65B1">
                  <a:alpha val="70000"/>
                </a:srgbClr>
              </a:solidFill>
              <a:latin typeface="Arial"/>
              <a:cs typeface="Arial"/>
            </a:endParaRPr>
          </a:p>
        </p:txBody>
      </p:sp>
      <p:sp>
        <p:nvSpPr>
          <p:cNvPr id="10" name="Rectangle 5"/>
          <p:cNvSpPr>
            <a:spLocks noChangeArrowheads="1"/>
          </p:cNvSpPr>
          <p:nvPr/>
        </p:nvSpPr>
        <p:spPr bwMode="auto">
          <a:xfrm>
            <a:off x="685800" y="1042512"/>
            <a:ext cx="7772400" cy="533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eaLnBrk="1" hangingPunct="1">
              <a:spcBef>
                <a:spcPct val="20000"/>
              </a:spcBef>
            </a:pPr>
            <a:r>
              <a:rPr lang="en-US" sz="2400" dirty="0">
                <a:solidFill>
                  <a:srgbClr val="B41A2D"/>
                </a:solidFill>
                <a:cs typeface="Tahoma"/>
              </a:rPr>
              <a:t>Read the paragraph below and try to find the </a:t>
            </a:r>
            <a:r>
              <a:rPr lang="en-US" sz="2400" dirty="0" smtClean="0">
                <a:solidFill>
                  <a:srgbClr val="8B3B85"/>
                </a:solidFill>
                <a:cs typeface="Tahoma"/>
              </a:rPr>
              <a:t>main idea</a:t>
            </a:r>
            <a:r>
              <a:rPr lang="en-US" sz="2400" dirty="0">
                <a:solidFill>
                  <a:srgbClr val="B41A2D"/>
                </a:solidFill>
                <a:cs typeface="Tahoma"/>
              </a:rPr>
              <a:t>.   </a:t>
            </a:r>
          </a:p>
        </p:txBody>
      </p:sp>
      <p:sp>
        <p:nvSpPr>
          <p:cNvPr id="11" name="Rectangle 18"/>
          <p:cNvSpPr txBox="1">
            <a:spLocks noChangeArrowheads="1"/>
          </p:cNvSpPr>
          <p:nvPr/>
        </p:nvSpPr>
        <p:spPr>
          <a:xfrm>
            <a:off x="685800" y="4261728"/>
            <a:ext cx="7772400" cy="609600"/>
          </a:xfrm>
          <a:prstGeom prst="rect">
            <a:avLst/>
          </a:prstGeom>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accent2"/>
                </a:solidFill>
                <a:miter lim="800000"/>
                <a:headEnd/>
                <a:tailEnd/>
              </a14:hiddenLine>
            </a:ext>
          </a:extLst>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r>
              <a:rPr lang="en-US" sz="2400" dirty="0" smtClean="0">
                <a:solidFill>
                  <a:srgbClr val="B41A2D"/>
                </a:solidFill>
                <a:ea typeface="ＭＳ Ｐゴシック" charset="0"/>
                <a:cs typeface="ＭＳ Ｐゴシック" charset="0"/>
              </a:rPr>
              <a:t>Which sentence contains the </a:t>
            </a:r>
            <a:r>
              <a:rPr lang="en-US" sz="2400" dirty="0" smtClean="0">
                <a:solidFill>
                  <a:srgbClr val="8B3B85"/>
                </a:solidFill>
                <a:ea typeface="ＭＳ Ｐゴシック" charset="0"/>
                <a:cs typeface="ＭＳ Ｐゴシック" charset="0"/>
              </a:rPr>
              <a:t>main idea</a:t>
            </a:r>
            <a:r>
              <a:rPr lang="en-US" sz="2400" dirty="0" smtClean="0">
                <a:solidFill>
                  <a:srgbClr val="B41A2D"/>
                </a:solidFill>
                <a:ea typeface="ＭＳ Ｐゴシック" charset="0"/>
                <a:cs typeface="ＭＳ Ｐゴシック" charset="0"/>
              </a:rPr>
              <a:t>? </a:t>
            </a:r>
            <a:endParaRPr lang="en-US" sz="2400" dirty="0">
              <a:solidFill>
                <a:srgbClr val="B41A2D"/>
              </a:solidFill>
              <a:ea typeface="ＭＳ Ｐゴシック" charset="0"/>
              <a:cs typeface="ＭＳ Ｐゴシック" charset="0"/>
            </a:endParaRPr>
          </a:p>
        </p:txBody>
      </p:sp>
      <p:sp>
        <p:nvSpPr>
          <p:cNvPr id="12" name="Rectangle 11"/>
          <p:cNvSpPr>
            <a:spLocks noChangeArrowheads="1"/>
          </p:cNvSpPr>
          <p:nvPr/>
        </p:nvSpPr>
        <p:spPr bwMode="auto">
          <a:xfrm>
            <a:off x="479610" y="1620024"/>
            <a:ext cx="8266176" cy="2739211"/>
          </a:xfrm>
          <a:prstGeom prst="rect">
            <a:avLst/>
          </a:prstGeom>
          <a:solidFill>
            <a:srgbClr val="FDEBCE">
              <a:alpha val="40000"/>
            </a:srgbClr>
          </a:solidFill>
          <a:ln w="9525">
            <a:solidFill>
              <a:srgbClr val="3D65B1"/>
            </a:solidFill>
            <a:miter lim="800000"/>
            <a:headEnd/>
            <a:tailEnd/>
          </a:ln>
        </p:spPr>
        <p:txBody>
          <a:bodyPr lIns="274320" tIns="137160" rIns="274320" bIns="137160">
            <a:spAutoFit/>
          </a:bodyPr>
          <a:lstStyle/>
          <a:p>
            <a:pPr>
              <a:tabLst>
                <a:tab pos="452438" algn="l"/>
              </a:tabLst>
            </a:pPr>
            <a:r>
              <a:rPr lang="en-US" sz="1600" dirty="0">
                <a:latin typeface="Times New Roman"/>
                <a:cs typeface="Times New Roman"/>
              </a:rPr>
              <a:t>	A television ad for a new sports car showed scenes of beautiful open country that suggested freedom and adventure. The car never appeared in the ad at all. An ad for a hotel chain showed a romantic couple in bed together. They were obviously on vacation and having a leisurely, romantic, sexy morning. As these ads suggest, advertisers often try to sell products and services by associating them with positive images rather than by providing relevant </a:t>
            </a:r>
          </a:p>
          <a:p>
            <a:pPr>
              <a:tabLst>
                <a:tab pos="452438" algn="l"/>
              </a:tabLst>
            </a:pPr>
            <a:r>
              <a:rPr lang="en-US" sz="1600" dirty="0">
                <a:latin typeface="Times New Roman"/>
                <a:cs typeface="Times New Roman"/>
              </a:rPr>
              <a:t>details about the product or service. An ad giving the car’s gas mileage, safety rating, or repair frequency would be more important to a buyer, but it might not draw the viewer’s interest as much as beautiful scenery. Similarly, details on the hotel’s prices and service would be more informative than images of a glamorous vacation. But the romantic couple gets people’s attention and associates the hotel in viewers’ minds with a good time.</a:t>
            </a:r>
          </a:p>
        </p:txBody>
      </p:sp>
      <p:sp>
        <p:nvSpPr>
          <p:cNvPr id="13"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95267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par>
                                <p:cTn id="16" presetID="10" presetClass="exit" presetSubtype="0" fill="hold" grpId="0" nodeType="withEffect">
                                  <p:stCondLst>
                                    <p:cond delay="0"/>
                                  </p:stCondLst>
                                  <p:childTnLst>
                                    <p:animEffect transition="out" filter="fade">
                                      <p:cBhvr>
                                        <p:cTn id="17" dur="1000"/>
                                        <p:tgtEl>
                                          <p:spTgt spid="10"/>
                                        </p:tgtEl>
                                      </p:cBhvr>
                                    </p:animEffect>
                                    <p:set>
                                      <p:cBhvr>
                                        <p:cTn id="18"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9" name="TextBox 8"/>
          <p:cNvSpPr txBox="1"/>
          <p:nvPr/>
        </p:nvSpPr>
        <p:spPr>
          <a:xfrm>
            <a:off x="28163" y="329898"/>
            <a:ext cx="2290624" cy="307777"/>
          </a:xfrm>
          <a:prstGeom prst="rect">
            <a:avLst/>
          </a:prstGeom>
          <a:noFill/>
        </p:spPr>
        <p:txBody>
          <a:bodyPr wrap="none" rtlCol="0">
            <a:spAutoFit/>
          </a:bodyPr>
          <a:lstStyle/>
          <a:p>
            <a:r>
              <a:rPr lang="en-US" sz="1400" dirty="0">
                <a:solidFill>
                  <a:srgbClr val="2E8538">
                    <a:alpha val="70000"/>
                  </a:srgbClr>
                </a:solidFill>
                <a:latin typeface="Arial"/>
                <a:cs typeface="Arial"/>
              </a:rPr>
              <a:t>Locations of the Main Idea</a:t>
            </a:r>
          </a:p>
        </p:txBody>
      </p:sp>
      <p:sp>
        <p:nvSpPr>
          <p:cNvPr id="7" name="TextBox 6"/>
          <p:cNvSpPr txBox="1"/>
          <p:nvPr/>
        </p:nvSpPr>
        <p:spPr>
          <a:xfrm>
            <a:off x="2185709" y="330802"/>
            <a:ext cx="2423160"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Main Idea in the MIddle</a:t>
            </a:r>
            <a:endParaRPr lang="en-US" sz="1400" dirty="0">
              <a:solidFill>
                <a:srgbClr val="3D65B1">
                  <a:alpha val="70000"/>
                </a:srgbClr>
              </a:solidFill>
              <a:latin typeface="Arial"/>
              <a:cs typeface="Arial"/>
            </a:endParaRPr>
          </a:p>
        </p:txBody>
      </p:sp>
      <p:sp>
        <p:nvSpPr>
          <p:cNvPr id="12" name="Rectangle 11"/>
          <p:cNvSpPr>
            <a:spLocks noChangeArrowheads="1"/>
          </p:cNvSpPr>
          <p:nvPr/>
        </p:nvSpPr>
        <p:spPr bwMode="auto">
          <a:xfrm>
            <a:off x="479610" y="1620024"/>
            <a:ext cx="8266176" cy="2739211"/>
          </a:xfrm>
          <a:prstGeom prst="rect">
            <a:avLst/>
          </a:prstGeom>
          <a:solidFill>
            <a:srgbClr val="FDEBCE">
              <a:alpha val="40000"/>
            </a:srgbClr>
          </a:solidFill>
          <a:ln w="9525">
            <a:solidFill>
              <a:srgbClr val="3D65B1"/>
            </a:solidFill>
            <a:miter lim="800000"/>
            <a:headEnd/>
            <a:tailEnd/>
          </a:ln>
        </p:spPr>
        <p:txBody>
          <a:bodyPr lIns="274320" tIns="137160" rIns="274320" bIns="137160">
            <a:spAutoFit/>
          </a:bodyPr>
          <a:lstStyle/>
          <a:p>
            <a:pPr>
              <a:tabLst>
                <a:tab pos="452438" algn="l"/>
              </a:tabLst>
            </a:pPr>
            <a:r>
              <a:rPr lang="en-US" sz="1600" dirty="0">
                <a:latin typeface="Times New Roman"/>
                <a:cs typeface="Times New Roman"/>
              </a:rPr>
              <a:t>	A television ad for a new sports car showed scenes of beautiful open country that suggested freedom and adventure. The car never appeared in the ad at all. An ad for a hotel chain showed a romantic couple in bed together. They were obviously on vacation and having a leisurely, romantic, sexy morning. As these ads suggest, advertisers often try to sell products and services by associating them with positive images rather than by providing relevant </a:t>
            </a:r>
          </a:p>
          <a:p>
            <a:pPr>
              <a:tabLst>
                <a:tab pos="452438" algn="l"/>
              </a:tabLst>
            </a:pPr>
            <a:r>
              <a:rPr lang="en-US" sz="1600" dirty="0">
                <a:latin typeface="Times New Roman"/>
                <a:cs typeface="Times New Roman"/>
              </a:rPr>
              <a:t>details about the product or service. An ad giving the car’s gas mileage, safety rating, or repair frequency would be more important to a buyer, but it might not draw the viewer’s interest as much as beautiful scenery. Similarly, details on the hotel’s prices and service would be more informative than images of a glamorous vacation. But the romantic couple gets people’s attention and associates the hotel in viewers’ minds with a good time.</a:t>
            </a:r>
          </a:p>
        </p:txBody>
      </p:sp>
      <p:cxnSp>
        <p:nvCxnSpPr>
          <p:cNvPr id="31" name="Straight Connector 30"/>
          <p:cNvCxnSpPr/>
          <p:nvPr/>
        </p:nvCxnSpPr>
        <p:spPr>
          <a:xfrm>
            <a:off x="3749077" y="2748923"/>
            <a:ext cx="4572000" cy="0"/>
          </a:xfrm>
          <a:prstGeom prst="line">
            <a:avLst/>
          </a:prstGeom>
          <a:ln>
            <a:solidFill>
              <a:srgbClr val="9F2785"/>
            </a:solidFill>
          </a:ln>
          <a:effectLst/>
        </p:spPr>
        <p:style>
          <a:lnRef idx="2">
            <a:schemeClr val="accent1"/>
          </a:lnRef>
          <a:fillRef idx="0">
            <a:schemeClr val="accent1"/>
          </a:fillRef>
          <a:effectRef idx="1">
            <a:schemeClr val="accent1"/>
          </a:effectRef>
          <a:fontRef idx="minor">
            <a:schemeClr val="tx1"/>
          </a:fontRef>
        </p:style>
      </p:cxnSp>
      <p:sp>
        <p:nvSpPr>
          <p:cNvPr id="32" name="Rectangle 8"/>
          <p:cNvSpPr txBox="1">
            <a:spLocks noChangeArrowheads="1"/>
          </p:cNvSpPr>
          <p:nvPr/>
        </p:nvSpPr>
        <p:spPr>
          <a:xfrm>
            <a:off x="707883" y="4347578"/>
            <a:ext cx="7772400" cy="830997"/>
          </a:xfrm>
          <a:prstGeom prst="rect">
            <a:avLst/>
          </a:prstGeom>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8000"/>
                </a:solidFill>
                <a:miter lim="800000"/>
                <a:headEnd/>
                <a:tailEnd/>
              </a14:hiddenLine>
            </a:ext>
          </a:extLst>
        </p:spPr>
        <p:txBody>
          <a:bodyPr vert="horz"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solidFill>
                  <a:srgbClr val="3D65B1"/>
                </a:solidFill>
                <a:ea typeface="ＭＳ Ｐゴシック" charset="0"/>
                <a:cs typeface="ＭＳ Ｐゴシック" charset="0"/>
              </a:rPr>
              <a:t>The first four sentences introduce</a:t>
            </a:r>
            <a:r>
              <a:rPr lang="en-US" sz="2400" dirty="0">
                <a:solidFill>
                  <a:srgbClr val="2D4C8D"/>
                </a:solidFill>
                <a:ea typeface="ＭＳ Ｐゴシック" charset="0"/>
                <a:cs typeface="ＭＳ Ｐゴシック" charset="0"/>
              </a:rPr>
              <a:t> </a:t>
            </a:r>
            <a:r>
              <a:rPr lang="en-US" sz="2400" dirty="0">
                <a:solidFill>
                  <a:srgbClr val="3D65B1"/>
                </a:solidFill>
                <a:ea typeface="ＭＳ Ｐゴシック" charset="0"/>
                <a:cs typeface="ＭＳ Ｐゴシック" charset="0"/>
              </a:rPr>
              <a:t>the </a:t>
            </a:r>
            <a:r>
              <a:rPr lang="en-US" sz="2400" dirty="0">
                <a:solidFill>
                  <a:srgbClr val="0000FF"/>
                </a:solidFill>
                <a:ea typeface="ＭＳ Ｐゴシック" charset="0"/>
                <a:cs typeface="ＭＳ Ｐゴシック" charset="0"/>
              </a:rPr>
              <a:t>topic</a:t>
            </a:r>
            <a:r>
              <a:rPr lang="en-US" sz="2400" dirty="0">
                <a:solidFill>
                  <a:srgbClr val="3D65B1"/>
                </a:solidFill>
                <a:ea typeface="ＭＳ Ｐゴシック" charset="0"/>
                <a:cs typeface="ＭＳ Ｐゴシック" charset="0"/>
              </a:rPr>
              <a:t> of advertisers and provide specific examples of the main idea.</a:t>
            </a:r>
          </a:p>
        </p:txBody>
      </p:sp>
      <p:sp>
        <p:nvSpPr>
          <p:cNvPr id="33" name="Rectangle 8"/>
          <p:cNvSpPr txBox="1">
            <a:spLocks noChangeArrowheads="1"/>
          </p:cNvSpPr>
          <p:nvPr/>
        </p:nvSpPr>
        <p:spPr>
          <a:xfrm>
            <a:off x="705681" y="5039546"/>
            <a:ext cx="8138160" cy="1569660"/>
          </a:xfrm>
          <a:prstGeom prst="rect">
            <a:avLst/>
          </a:prstGeom>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8000"/>
                </a:solidFill>
                <a:miter lim="800000"/>
                <a:headEnd/>
                <a:tailEnd/>
              </a14:hiddenLine>
            </a:ext>
          </a:extLst>
        </p:spPr>
        <p:txBody>
          <a:bodyPr vert="horz"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solidFill>
                  <a:srgbClr val="3D65B1"/>
                </a:solidFill>
                <a:ea typeface="ＭＳ Ｐゴシック" charset="0"/>
                <a:cs typeface="ＭＳ Ｐゴシック" charset="0"/>
              </a:rPr>
              <a:t>The fifth sentence then presents the </a:t>
            </a:r>
            <a:r>
              <a:rPr lang="en-US" sz="2400" dirty="0">
                <a:solidFill>
                  <a:srgbClr val="8B3B85"/>
                </a:solidFill>
                <a:ea typeface="ＭＳ Ｐゴシック" charset="0"/>
                <a:cs typeface="ＭＳ Ｐゴシック" charset="0"/>
              </a:rPr>
              <a:t>main idea</a:t>
            </a:r>
            <a:r>
              <a:rPr lang="en-US" sz="2400" dirty="0">
                <a:solidFill>
                  <a:srgbClr val="3D65B1"/>
                </a:solidFill>
                <a:ea typeface="ＭＳ Ｐゴシック" charset="0"/>
                <a:cs typeface="ＭＳ Ｐゴシック" charset="0"/>
              </a:rPr>
              <a:t>—that advertisers often try to sell their products by associating them with appealing images rather than with relevant details.</a:t>
            </a:r>
          </a:p>
        </p:txBody>
      </p:sp>
      <p:sp>
        <p:nvSpPr>
          <p:cNvPr id="34" name="Rectangle 8"/>
          <p:cNvSpPr txBox="1">
            <a:spLocks noChangeArrowheads="1"/>
          </p:cNvSpPr>
          <p:nvPr/>
        </p:nvSpPr>
        <p:spPr>
          <a:xfrm>
            <a:off x="703479" y="6140105"/>
            <a:ext cx="8229600" cy="453116"/>
          </a:xfrm>
          <a:prstGeom prst="rect">
            <a:avLst/>
          </a:prstGeom>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8000"/>
                </a:solidFill>
                <a:miter lim="800000"/>
                <a:headEnd/>
                <a:tailEnd/>
              </a14:hiddenLine>
            </a:ext>
          </a:extLst>
        </p:spPr>
        <p:txBody>
          <a:bodyPr vert="horz"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800"/>
              </a:lnSpc>
              <a:buNone/>
            </a:pPr>
            <a:r>
              <a:rPr lang="en-US" sz="2400" dirty="0">
                <a:solidFill>
                  <a:srgbClr val="3D65B1"/>
                </a:solidFill>
                <a:ea typeface="ＭＳ Ｐゴシック" charset="0"/>
                <a:cs typeface="ＭＳ Ｐゴシック" charset="0"/>
              </a:rPr>
              <a:t>The rest of the paragraph continues to develop the main idea.</a:t>
            </a:r>
          </a:p>
        </p:txBody>
      </p:sp>
      <p:grpSp>
        <p:nvGrpSpPr>
          <p:cNvPr id="35" name="Group 34"/>
          <p:cNvGrpSpPr/>
          <p:nvPr/>
        </p:nvGrpSpPr>
        <p:grpSpPr>
          <a:xfrm rot="19385144">
            <a:off x="8176164" y="2097332"/>
            <a:ext cx="964982" cy="311692"/>
            <a:chOff x="8216951" y="2830688"/>
            <a:chExt cx="964982" cy="311692"/>
          </a:xfrm>
        </p:grpSpPr>
        <p:sp>
          <p:nvSpPr>
            <p:cNvPr id="36" name="Left Arrow Callout 35"/>
            <p:cNvSpPr/>
            <p:nvPr/>
          </p:nvSpPr>
          <p:spPr>
            <a:xfrm>
              <a:off x="8216951" y="2831055"/>
              <a:ext cx="899232" cy="311325"/>
            </a:xfrm>
            <a:prstGeom prst="leftArrowCallout">
              <a:avLst>
                <a:gd name="adj1" fmla="val 25000"/>
                <a:gd name="adj2" fmla="val 34677"/>
                <a:gd name="adj3" fmla="val 35481"/>
                <a:gd name="adj4" fmla="val 79293"/>
              </a:avLst>
            </a:prstGeom>
            <a:solidFill>
              <a:srgbClr val="FFFFFF"/>
            </a:solidFill>
            <a:ln>
              <a:solidFill>
                <a:srgbClr val="97439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9F2785"/>
                </a:solidFill>
              </a:endParaRPr>
            </a:p>
          </p:txBody>
        </p:sp>
        <p:sp>
          <p:nvSpPr>
            <p:cNvPr id="37" name="TextBox 36"/>
            <p:cNvSpPr txBox="1"/>
            <p:nvPr/>
          </p:nvSpPr>
          <p:spPr>
            <a:xfrm flipH="1">
              <a:off x="8358973" y="2830688"/>
              <a:ext cx="822960" cy="276999"/>
            </a:xfrm>
            <a:prstGeom prst="rect">
              <a:avLst/>
            </a:prstGeom>
            <a:noFill/>
          </p:spPr>
          <p:txBody>
            <a:bodyPr wrap="none" rtlCol="0">
              <a:spAutoFit/>
            </a:bodyPr>
            <a:lstStyle/>
            <a:p>
              <a:r>
                <a:rPr lang="en-US" sz="1200" dirty="0" smtClean="0">
                  <a:solidFill>
                    <a:srgbClr val="974391"/>
                  </a:solidFill>
                  <a:latin typeface="Times New Roman"/>
                  <a:cs typeface="Times New Roman"/>
                </a:rPr>
                <a:t>Main idea</a:t>
              </a:r>
              <a:endParaRPr lang="en-US" sz="1200" dirty="0">
                <a:solidFill>
                  <a:srgbClr val="974391"/>
                </a:solidFill>
                <a:latin typeface="Times New Roman"/>
                <a:cs typeface="Times New Roman"/>
              </a:endParaRPr>
            </a:p>
          </p:txBody>
        </p:sp>
      </p:grpSp>
      <p:sp>
        <p:nvSpPr>
          <p:cNvPr id="38" name="Left Bracket 37"/>
          <p:cNvSpPr/>
          <p:nvPr/>
        </p:nvSpPr>
        <p:spPr>
          <a:xfrm flipH="1">
            <a:off x="8297703" y="2986879"/>
            <a:ext cx="156681" cy="1152144"/>
          </a:xfrm>
          <a:prstGeom prst="leftBracket">
            <a:avLst/>
          </a:prstGeom>
          <a:ln>
            <a:solidFill>
              <a:srgbClr val="3D65B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3" name="Group 2"/>
          <p:cNvGrpSpPr/>
          <p:nvPr/>
        </p:nvGrpSpPr>
        <p:grpSpPr>
          <a:xfrm rot="19380000">
            <a:off x="8342938" y="2572712"/>
            <a:ext cx="795676" cy="311325"/>
            <a:chOff x="8731932" y="3133370"/>
            <a:chExt cx="795676" cy="311325"/>
          </a:xfrm>
        </p:grpSpPr>
        <p:sp>
          <p:nvSpPr>
            <p:cNvPr id="39" name="Left Arrow Callout 38"/>
            <p:cNvSpPr/>
            <p:nvPr/>
          </p:nvSpPr>
          <p:spPr>
            <a:xfrm>
              <a:off x="8731932" y="3133370"/>
              <a:ext cx="733616" cy="311325"/>
            </a:xfrm>
            <a:prstGeom prst="leftArrowCallout">
              <a:avLst>
                <a:gd name="adj1" fmla="val 25000"/>
                <a:gd name="adj2" fmla="val 34677"/>
                <a:gd name="adj3" fmla="val 35481"/>
                <a:gd name="adj4" fmla="val 77730"/>
              </a:avLst>
            </a:prstGeom>
            <a:solidFill>
              <a:srgbClr val="FFFFFF"/>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p:cNvSpPr txBox="1"/>
            <p:nvPr/>
          </p:nvSpPr>
          <p:spPr>
            <a:xfrm flipH="1">
              <a:off x="8841808" y="3144343"/>
              <a:ext cx="685800" cy="276999"/>
            </a:xfrm>
            <a:prstGeom prst="rect">
              <a:avLst/>
            </a:prstGeom>
            <a:noFill/>
            <a:ln>
              <a:noFill/>
            </a:ln>
          </p:spPr>
          <p:txBody>
            <a:bodyPr wrap="none" rtlCol="0">
              <a:spAutoFit/>
            </a:bodyPr>
            <a:lstStyle/>
            <a:p>
              <a:r>
                <a:rPr lang="en-US" sz="1200" dirty="0" smtClean="0">
                  <a:solidFill>
                    <a:srgbClr val="3D65B1"/>
                  </a:solidFill>
                  <a:latin typeface="Times New Roman"/>
                  <a:cs typeface="Times New Roman"/>
                </a:rPr>
                <a:t>Support</a:t>
              </a:r>
              <a:endParaRPr lang="en-US" sz="1200" dirty="0">
                <a:solidFill>
                  <a:srgbClr val="3D65B1"/>
                </a:solidFill>
                <a:latin typeface="Times New Roman"/>
                <a:cs typeface="Times New Roman"/>
              </a:endParaRPr>
            </a:p>
          </p:txBody>
        </p:sp>
      </p:grpSp>
      <p:grpSp>
        <p:nvGrpSpPr>
          <p:cNvPr id="2" name="Group 1"/>
          <p:cNvGrpSpPr/>
          <p:nvPr/>
        </p:nvGrpSpPr>
        <p:grpSpPr>
          <a:xfrm>
            <a:off x="-6952" y="1874330"/>
            <a:ext cx="718119" cy="769441"/>
            <a:chOff x="-6952" y="1988750"/>
            <a:chExt cx="718119" cy="769441"/>
          </a:xfrm>
        </p:grpSpPr>
        <p:sp>
          <p:nvSpPr>
            <p:cNvPr id="41" name="Left Arrow Callout 40"/>
            <p:cNvSpPr/>
            <p:nvPr/>
          </p:nvSpPr>
          <p:spPr>
            <a:xfrm flipH="1">
              <a:off x="34511" y="2001449"/>
              <a:ext cx="676656" cy="740664"/>
            </a:xfrm>
            <a:prstGeom prst="leftArrowCallout">
              <a:avLst>
                <a:gd name="adj1" fmla="val 8451"/>
                <a:gd name="adj2" fmla="val 13587"/>
                <a:gd name="adj3" fmla="val 20765"/>
                <a:gd name="adj4" fmla="val 71577"/>
              </a:avLst>
            </a:prstGeom>
            <a:solidFill>
              <a:srgbClr val="FFFFFF"/>
            </a:solidFill>
            <a:ln>
              <a:solidFill>
                <a:srgbClr val="2D4C8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Box 41"/>
            <p:cNvSpPr txBox="1"/>
            <p:nvPr/>
          </p:nvSpPr>
          <p:spPr>
            <a:xfrm>
              <a:off x="-6952" y="1988750"/>
              <a:ext cx="592154" cy="769441"/>
            </a:xfrm>
            <a:prstGeom prst="rect">
              <a:avLst/>
            </a:prstGeom>
            <a:noFill/>
          </p:spPr>
          <p:txBody>
            <a:bodyPr wrap="none" rtlCol="0">
              <a:spAutoFit/>
            </a:bodyPr>
            <a:lstStyle/>
            <a:p>
              <a:pPr algn="ctr"/>
              <a:r>
                <a:rPr lang="en-US" sz="1100" dirty="0" smtClean="0">
                  <a:solidFill>
                    <a:srgbClr val="2D4C8D"/>
                  </a:solidFill>
                  <a:latin typeface="Times New Roman"/>
                  <a:cs typeface="Times New Roman"/>
                </a:rPr>
                <a:t>Intro </a:t>
              </a:r>
            </a:p>
            <a:p>
              <a:pPr algn="ctr"/>
              <a:r>
                <a:rPr lang="en-US" sz="1100" dirty="0" smtClean="0">
                  <a:solidFill>
                    <a:srgbClr val="2D4C8D"/>
                  </a:solidFill>
                  <a:latin typeface="Times New Roman"/>
                  <a:cs typeface="Times New Roman"/>
                </a:rPr>
                <a:t>of </a:t>
              </a:r>
            </a:p>
            <a:p>
              <a:pPr algn="ctr"/>
              <a:r>
                <a:rPr lang="en-US" sz="1100" dirty="0">
                  <a:solidFill>
                    <a:srgbClr val="0000FF"/>
                  </a:solidFill>
                  <a:latin typeface="Times New Roman"/>
                  <a:cs typeface="Times New Roman"/>
                </a:rPr>
                <a:t>t</a:t>
              </a:r>
              <a:r>
                <a:rPr lang="en-US" sz="1100" dirty="0" smtClean="0">
                  <a:solidFill>
                    <a:srgbClr val="0000FF"/>
                  </a:solidFill>
                  <a:latin typeface="Times New Roman"/>
                  <a:cs typeface="Times New Roman"/>
                </a:rPr>
                <a:t>opic,</a:t>
              </a:r>
            </a:p>
            <a:p>
              <a:pPr algn="ctr"/>
              <a:r>
                <a:rPr lang="en-US" sz="1100" dirty="0">
                  <a:solidFill>
                    <a:srgbClr val="3D65B1"/>
                  </a:solidFill>
                  <a:latin typeface="Times New Roman"/>
                  <a:cs typeface="Times New Roman"/>
                </a:rPr>
                <a:t>exmpls</a:t>
              </a:r>
            </a:p>
          </p:txBody>
        </p:sp>
      </p:grpSp>
      <p:sp>
        <p:nvSpPr>
          <p:cNvPr id="43" name="Left Bracket 42"/>
          <p:cNvSpPr/>
          <p:nvPr/>
        </p:nvSpPr>
        <p:spPr>
          <a:xfrm>
            <a:off x="722240" y="1835987"/>
            <a:ext cx="136667" cy="868680"/>
          </a:xfrm>
          <a:prstGeom prst="leftBracket">
            <a:avLst/>
          </a:prstGeom>
          <a:noFill/>
          <a:ln>
            <a:solidFill>
              <a:srgbClr val="2D4C8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44" name="Picture 43" descr="bullets.jpg"/>
          <p:cNvPicPr>
            <a:picLocks noChangeAspect="1"/>
          </p:cNvPicPr>
          <p:nvPr/>
        </p:nvPicPr>
        <p:blipFill rotWithShape="1">
          <a:blip r:embed="rId3">
            <a:extLst>
              <a:ext uri="{28A0092B-C50C-407E-A947-70E740481C1C}">
                <a14:useLocalDpi xmlns:a14="http://schemas.microsoft.com/office/drawing/2010/main" val="0"/>
              </a:ext>
            </a:extLst>
          </a:blip>
          <a:srcRect l="6309" t="16399" r="67538" b="15601"/>
          <a:stretch/>
        </p:blipFill>
        <p:spPr>
          <a:xfrm>
            <a:off x="445033" y="4505037"/>
            <a:ext cx="210312" cy="210312"/>
          </a:xfrm>
          <a:prstGeom prst="rect">
            <a:avLst/>
          </a:prstGeom>
        </p:spPr>
      </p:pic>
      <p:pic>
        <p:nvPicPr>
          <p:cNvPr id="45" name="Picture 44" descr="bullets.jpg"/>
          <p:cNvPicPr>
            <a:picLocks noChangeAspect="1"/>
          </p:cNvPicPr>
          <p:nvPr/>
        </p:nvPicPr>
        <p:blipFill rotWithShape="1">
          <a:blip r:embed="rId3">
            <a:extLst>
              <a:ext uri="{28A0092B-C50C-407E-A947-70E740481C1C}">
                <a14:useLocalDpi xmlns:a14="http://schemas.microsoft.com/office/drawing/2010/main" val="0"/>
              </a:ext>
            </a:extLst>
          </a:blip>
          <a:srcRect l="6309" t="16399" r="67538" b="15601"/>
          <a:stretch/>
        </p:blipFill>
        <p:spPr>
          <a:xfrm>
            <a:off x="443172" y="5196867"/>
            <a:ext cx="210312" cy="210312"/>
          </a:xfrm>
          <a:prstGeom prst="rect">
            <a:avLst/>
          </a:prstGeom>
        </p:spPr>
      </p:pic>
      <p:pic>
        <p:nvPicPr>
          <p:cNvPr id="46" name="Picture 45" descr="bullets.jpg"/>
          <p:cNvPicPr>
            <a:picLocks noChangeAspect="1"/>
          </p:cNvPicPr>
          <p:nvPr/>
        </p:nvPicPr>
        <p:blipFill rotWithShape="1">
          <a:blip r:embed="rId3">
            <a:extLst>
              <a:ext uri="{28A0092B-C50C-407E-A947-70E740481C1C}">
                <a14:useLocalDpi xmlns:a14="http://schemas.microsoft.com/office/drawing/2010/main" val="0"/>
              </a:ext>
            </a:extLst>
          </a:blip>
          <a:srcRect l="6309" t="16399" r="67538" b="15601"/>
          <a:stretch/>
        </p:blipFill>
        <p:spPr>
          <a:xfrm>
            <a:off x="445033" y="6273435"/>
            <a:ext cx="210312" cy="210312"/>
          </a:xfrm>
          <a:prstGeom prst="rect">
            <a:avLst/>
          </a:prstGeom>
        </p:spPr>
      </p:pic>
      <p:cxnSp>
        <p:nvCxnSpPr>
          <p:cNvPr id="47" name="Straight Connector 46"/>
          <p:cNvCxnSpPr/>
          <p:nvPr/>
        </p:nvCxnSpPr>
        <p:spPr>
          <a:xfrm>
            <a:off x="791572" y="2991165"/>
            <a:ext cx="7086600" cy="0"/>
          </a:xfrm>
          <a:prstGeom prst="line">
            <a:avLst/>
          </a:prstGeom>
          <a:ln>
            <a:solidFill>
              <a:srgbClr val="9F2785"/>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775387" y="3233469"/>
            <a:ext cx="2834640" cy="0"/>
          </a:xfrm>
          <a:prstGeom prst="line">
            <a:avLst/>
          </a:prstGeom>
          <a:ln>
            <a:solidFill>
              <a:srgbClr val="9F2785"/>
            </a:solidFill>
          </a:ln>
          <a:effectLst/>
        </p:spPr>
        <p:style>
          <a:lnRef idx="2">
            <a:schemeClr val="accent1"/>
          </a:lnRef>
          <a:fillRef idx="0">
            <a:schemeClr val="accent1"/>
          </a:fillRef>
          <a:effectRef idx="1">
            <a:schemeClr val="accent1"/>
          </a:effectRef>
          <a:fontRef idx="minor">
            <a:schemeClr val="tx1"/>
          </a:fontRef>
        </p:style>
      </p:cxnSp>
      <p:sp>
        <p:nvSpPr>
          <p:cNvPr id="28"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184672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10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000"/>
                                        <p:tgtEl>
                                          <p:spTgt spid="2"/>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10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childTnLst>
                                </p:cTn>
                              </p:par>
                              <p:par>
                                <p:cTn id="25" presetID="10"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right)">
                                      <p:cBhvr>
                                        <p:cTn id="32" dur="1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childTnLst>
                                </p:cTn>
                              </p:par>
                              <p:par>
                                <p:cTn id="38" presetID="10" presetClass="entr" presetSubtype="0" fill="hold"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1000"/>
                                        <p:tgtEl>
                                          <p:spTgt spid="4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right)">
                                      <p:cBhvr>
                                        <p:cTn id="45" dur="1000"/>
                                        <p:tgtEl>
                                          <p:spTgt spid="3"/>
                                        </p:tgtEl>
                                      </p:cBhvr>
                                    </p:animEffect>
                                  </p:childTnLst>
                                </p:cTn>
                              </p:par>
                            </p:childTnLst>
                          </p:cTn>
                        </p:par>
                        <p:par>
                          <p:cTn id="46" fill="hold">
                            <p:stCondLst>
                              <p:cond delay="1000"/>
                            </p:stCondLst>
                            <p:childTnLst>
                              <p:par>
                                <p:cTn id="47" presetID="22" presetClass="entr" presetSubtype="2"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right)">
                                      <p:cBhvr>
                                        <p:cTn id="4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8" grpId="0" animBg="1"/>
      <p:bldP spid="4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9" name="TextBox 8"/>
          <p:cNvSpPr txBox="1"/>
          <p:nvPr/>
        </p:nvSpPr>
        <p:spPr>
          <a:xfrm>
            <a:off x="28163" y="329898"/>
            <a:ext cx="2290624" cy="307777"/>
          </a:xfrm>
          <a:prstGeom prst="rect">
            <a:avLst/>
          </a:prstGeom>
          <a:noFill/>
        </p:spPr>
        <p:txBody>
          <a:bodyPr wrap="none" rtlCol="0">
            <a:spAutoFit/>
          </a:bodyPr>
          <a:lstStyle/>
          <a:p>
            <a:r>
              <a:rPr lang="en-US" sz="1400" dirty="0">
                <a:solidFill>
                  <a:srgbClr val="2E8538">
                    <a:alpha val="70000"/>
                  </a:srgbClr>
                </a:solidFill>
                <a:latin typeface="Arial"/>
                <a:cs typeface="Arial"/>
              </a:rPr>
              <a:t>Locations of the Main Idea</a:t>
            </a:r>
          </a:p>
        </p:txBody>
      </p:sp>
      <p:sp>
        <p:nvSpPr>
          <p:cNvPr id="10" name="TextBox 9"/>
          <p:cNvSpPr txBox="1"/>
          <p:nvPr/>
        </p:nvSpPr>
        <p:spPr>
          <a:xfrm>
            <a:off x="445385" y="1441847"/>
            <a:ext cx="3160240" cy="461665"/>
          </a:xfrm>
          <a:prstGeom prst="rect">
            <a:avLst/>
          </a:prstGeom>
          <a:noFill/>
        </p:spPr>
        <p:txBody>
          <a:bodyPr wrap="none" rtlCol="0">
            <a:spAutoFit/>
          </a:bodyPr>
          <a:lstStyle/>
          <a:p>
            <a:r>
              <a:rPr lang="en-US" sz="2400" b="1" dirty="0">
                <a:solidFill>
                  <a:srgbClr val="3D65B1"/>
                </a:solidFill>
                <a:latin typeface="Arial"/>
                <a:cs typeface="Arial"/>
              </a:rPr>
              <a:t>Main Idea at the End</a:t>
            </a:r>
          </a:p>
        </p:txBody>
      </p:sp>
      <p:sp>
        <p:nvSpPr>
          <p:cNvPr id="11" name="Rectangle 6"/>
          <p:cNvSpPr>
            <a:spLocks noChangeArrowheads="1"/>
          </p:cNvSpPr>
          <p:nvPr/>
        </p:nvSpPr>
        <p:spPr bwMode="auto">
          <a:xfrm>
            <a:off x="820366" y="4980953"/>
            <a:ext cx="7534656" cy="830997"/>
          </a:xfrm>
          <a:prstGeom prst="rect">
            <a:avLst/>
          </a:prstGeom>
          <a:noFill/>
          <a:ln>
            <a:noFill/>
          </a:ln>
          <a:extLst>
            <a:ext uri="{909E8E84-426E-40dd-AFC4-6F175D3DCCD1}">
              <a14:hiddenFill xmlns:a14="http://schemas.microsoft.com/office/drawing/2010/main" xmlns="">
                <a:solidFill>
                  <a:srgbClr val="DAFFE7"/>
                </a:solidFill>
              </a14:hiddenFill>
            </a:ext>
            <a:ext uri="{91240B29-F687-4f45-9708-019B960494DF}">
              <a14:hiddenLine xmlns:a14="http://schemas.microsoft.com/office/drawing/2010/main" xmlns="" w="9525">
                <a:solidFill>
                  <a:schemeClr val="hlink"/>
                </a:solidFill>
                <a:miter lim="800000"/>
                <a:headEnd/>
                <a:tailEnd/>
              </a14:hiddenLine>
            </a:ext>
          </a:extLst>
        </p:spPr>
        <p:txBody>
          <a:bodyPr wrap="square" rIns="0">
            <a:spAutoFit/>
          </a:bodyPr>
          <a:lstStyle/>
          <a:p>
            <a:pPr>
              <a:tabLst>
                <a:tab pos="452438" algn="l"/>
                <a:tab pos="3081338" algn="l"/>
                <a:tab pos="5721350" algn="l"/>
              </a:tabLst>
            </a:pPr>
            <a:r>
              <a:rPr lang="en-US" sz="2400" dirty="0">
                <a:solidFill>
                  <a:srgbClr val="000000"/>
                </a:solidFill>
                <a:latin typeface="Times New Roman"/>
                <a:cs typeface="Times New Roman"/>
              </a:rPr>
              <a:t>Sometimes all the sentences in a paragraph will lead up to the </a:t>
            </a:r>
            <a:r>
              <a:rPr lang="en-US" sz="2400" dirty="0">
                <a:solidFill>
                  <a:srgbClr val="8B3B85"/>
                </a:solidFill>
                <a:latin typeface="Times New Roman"/>
                <a:cs typeface="Times New Roman"/>
              </a:rPr>
              <a:t>main idea</a:t>
            </a:r>
            <a:r>
              <a:rPr lang="en-US" sz="2400" dirty="0">
                <a:solidFill>
                  <a:srgbClr val="000000"/>
                </a:solidFill>
                <a:latin typeface="Times New Roman"/>
                <a:cs typeface="Times New Roman"/>
              </a:rPr>
              <a:t>, which is presented at the end.</a:t>
            </a:r>
            <a:endParaRPr lang="en-US" sz="2400" dirty="0">
              <a:latin typeface="Times New Roman"/>
              <a:cs typeface="Times New Roman"/>
            </a:endParaRPr>
          </a:p>
        </p:txBody>
      </p:sp>
      <p:pic>
        <p:nvPicPr>
          <p:cNvPr id="12" name="Picture 11" descr="ch 01 p 3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6700" y="2235200"/>
            <a:ext cx="3530600" cy="2374900"/>
          </a:xfrm>
          <a:prstGeom prst="rect">
            <a:avLst/>
          </a:prstGeom>
          <a:effectLst>
            <a:outerShdw blurRad="95250" dist="88900" dir="2700000" algn="tl" rotWithShape="0">
              <a:srgbClr val="3D65B1">
                <a:alpha val="38000"/>
              </a:srgbClr>
            </a:outerShdw>
          </a:effectLst>
        </p:spPr>
      </p:pic>
      <p:sp>
        <p:nvSpPr>
          <p:cNvPr id="13" name="Right Arrow 12"/>
          <p:cNvSpPr/>
          <p:nvPr/>
        </p:nvSpPr>
        <p:spPr>
          <a:xfrm>
            <a:off x="2212848" y="4212543"/>
            <a:ext cx="1171369" cy="248787"/>
          </a:xfrm>
          <a:prstGeom prst="rightArrow">
            <a:avLst/>
          </a:prstGeom>
          <a:solidFill>
            <a:srgbClr val="8B3B85"/>
          </a:solidFill>
          <a:ln w="127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Left Bracket 13"/>
          <p:cNvSpPr/>
          <p:nvPr/>
        </p:nvSpPr>
        <p:spPr>
          <a:xfrm>
            <a:off x="3239264" y="2382847"/>
            <a:ext cx="176282" cy="1552210"/>
          </a:xfrm>
          <a:prstGeom prst="leftBracket">
            <a:avLst/>
          </a:prstGeom>
          <a:noFill/>
          <a:ln>
            <a:solidFill>
              <a:srgbClr val="3D65B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 name="Right Arrow 14"/>
          <p:cNvSpPr/>
          <p:nvPr/>
        </p:nvSpPr>
        <p:spPr>
          <a:xfrm>
            <a:off x="2210157" y="3073200"/>
            <a:ext cx="995087" cy="235692"/>
          </a:xfrm>
          <a:prstGeom prst="rightArrow">
            <a:avLst/>
          </a:prstGeom>
          <a:solidFill>
            <a:srgbClr val="3D65B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303526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1000"/>
                                        <p:tgtEl>
                                          <p:spTgt spid="15"/>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P spid="14" grpId="0" animBg="1"/>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9" name="TextBox 8"/>
          <p:cNvSpPr txBox="1"/>
          <p:nvPr/>
        </p:nvSpPr>
        <p:spPr>
          <a:xfrm>
            <a:off x="28163" y="329898"/>
            <a:ext cx="2290624" cy="307777"/>
          </a:xfrm>
          <a:prstGeom prst="rect">
            <a:avLst/>
          </a:prstGeom>
          <a:noFill/>
        </p:spPr>
        <p:txBody>
          <a:bodyPr wrap="none" rtlCol="0">
            <a:spAutoFit/>
          </a:bodyPr>
          <a:lstStyle/>
          <a:p>
            <a:r>
              <a:rPr lang="en-US" sz="1400" dirty="0">
                <a:solidFill>
                  <a:srgbClr val="2E8538">
                    <a:alpha val="70000"/>
                  </a:srgbClr>
                </a:solidFill>
                <a:latin typeface="Arial"/>
                <a:cs typeface="Arial"/>
              </a:rPr>
              <a:t>Locations of the Main Idea</a:t>
            </a:r>
          </a:p>
        </p:txBody>
      </p:sp>
      <p:sp>
        <p:nvSpPr>
          <p:cNvPr id="10" name="TextBox 9"/>
          <p:cNvSpPr txBox="1"/>
          <p:nvPr/>
        </p:nvSpPr>
        <p:spPr>
          <a:xfrm>
            <a:off x="2185709" y="330802"/>
            <a:ext cx="2121408"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Main Idea at the End</a:t>
            </a:r>
            <a:endParaRPr lang="en-US" sz="1400" dirty="0">
              <a:solidFill>
                <a:srgbClr val="3D65B1">
                  <a:alpha val="70000"/>
                </a:srgbClr>
              </a:solidFill>
              <a:latin typeface="Arial"/>
              <a:cs typeface="Arial"/>
            </a:endParaRPr>
          </a:p>
        </p:txBody>
      </p:sp>
      <p:sp>
        <p:nvSpPr>
          <p:cNvPr id="11" name="Rectangle 5"/>
          <p:cNvSpPr>
            <a:spLocks noChangeArrowheads="1"/>
          </p:cNvSpPr>
          <p:nvPr/>
        </p:nvSpPr>
        <p:spPr bwMode="auto">
          <a:xfrm>
            <a:off x="685800" y="1042512"/>
            <a:ext cx="7772400" cy="533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eaLnBrk="1" hangingPunct="1">
              <a:spcBef>
                <a:spcPct val="20000"/>
              </a:spcBef>
            </a:pPr>
            <a:r>
              <a:rPr lang="en-US" sz="2400" dirty="0" smtClean="0">
                <a:latin typeface="Times New Roman"/>
                <a:cs typeface="Times New Roman"/>
              </a:rPr>
              <a:t>Here is a paragraph with the </a:t>
            </a:r>
            <a:r>
              <a:rPr lang="en-US" sz="2400" b="1" dirty="0" smtClean="0">
                <a:solidFill>
                  <a:srgbClr val="9F2785"/>
                </a:solidFill>
                <a:latin typeface="Times New Roman"/>
                <a:cs typeface="Times New Roman"/>
              </a:rPr>
              <a:t>main idea </a:t>
            </a:r>
            <a:r>
              <a:rPr lang="en-US" sz="2400" dirty="0" smtClean="0">
                <a:latin typeface="Times New Roman"/>
                <a:cs typeface="Times New Roman"/>
              </a:rPr>
              <a:t>at the end. </a:t>
            </a:r>
            <a:endParaRPr lang="en-US" sz="2400" dirty="0">
              <a:latin typeface="Times New Roman"/>
              <a:cs typeface="Times New Roman"/>
            </a:endParaRPr>
          </a:p>
        </p:txBody>
      </p:sp>
      <p:sp>
        <p:nvSpPr>
          <p:cNvPr id="12" name="Rectangle 11"/>
          <p:cNvSpPr>
            <a:spLocks noChangeArrowheads="1"/>
          </p:cNvSpPr>
          <p:nvPr/>
        </p:nvSpPr>
        <p:spPr bwMode="auto">
          <a:xfrm>
            <a:off x="479610" y="1768255"/>
            <a:ext cx="8266176" cy="2739211"/>
          </a:xfrm>
          <a:prstGeom prst="rect">
            <a:avLst/>
          </a:prstGeom>
          <a:solidFill>
            <a:srgbClr val="FDEBCE">
              <a:alpha val="40000"/>
            </a:srgbClr>
          </a:solidFill>
          <a:ln w="9525">
            <a:solidFill>
              <a:srgbClr val="3D65B1"/>
            </a:solidFill>
            <a:miter lim="800000"/>
            <a:headEnd/>
            <a:tailEnd/>
          </a:ln>
        </p:spPr>
        <p:txBody>
          <a:bodyPr lIns="274320" tIns="137160" rIns="274320" bIns="137160">
            <a:spAutoFit/>
          </a:bodyPr>
          <a:lstStyle/>
          <a:p>
            <a:pPr>
              <a:tabLst>
                <a:tab pos="452438" algn="l"/>
              </a:tabLst>
            </a:pPr>
            <a:r>
              <a:rPr lang="en-US" sz="1600" dirty="0">
                <a:latin typeface="Times New Roman"/>
                <a:cs typeface="Times New Roman"/>
              </a:rPr>
              <a:t>	At the end of the twentieth century, with the economy booming and unemployment at historic lows, the American economy was a job-producing marvel. Opportunities for workers seemed endless; college students were getting bonuses from companies before they started working, and older workers were planning early retirement. The first decade of the twenty-</a:t>
            </a:r>
          </a:p>
          <a:p>
            <a:pPr>
              <a:tabLst>
                <a:tab pos="452438" algn="l"/>
              </a:tabLst>
            </a:pPr>
            <a:r>
              <a:rPr lang="en-US" sz="1600" dirty="0">
                <a:latin typeface="Times New Roman"/>
                <a:cs typeface="Times New Roman"/>
              </a:rPr>
              <a:t>first century was entirely different. From the 9/11 terrorist attacks to surges in oil prices to bank failures and financial losses on Wall Street and in the housing market, millions either lost their jobs or feared they would. They watched helplessly as the value of their houses and retirement savings declined. At the end of the first decade of the twenty-first century, the United States endured the Great Recession, the worst economy in seventy years. In less than a decade, Americans experienced the best and worst of times.</a:t>
            </a:r>
          </a:p>
        </p:txBody>
      </p:sp>
      <p:sp>
        <p:nvSpPr>
          <p:cNvPr id="13"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123537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9" name="TextBox 8"/>
          <p:cNvSpPr txBox="1"/>
          <p:nvPr/>
        </p:nvSpPr>
        <p:spPr>
          <a:xfrm>
            <a:off x="28163" y="329898"/>
            <a:ext cx="2290624" cy="307777"/>
          </a:xfrm>
          <a:prstGeom prst="rect">
            <a:avLst/>
          </a:prstGeom>
          <a:noFill/>
        </p:spPr>
        <p:txBody>
          <a:bodyPr wrap="none" rtlCol="0">
            <a:spAutoFit/>
          </a:bodyPr>
          <a:lstStyle/>
          <a:p>
            <a:r>
              <a:rPr lang="en-US" sz="1400" dirty="0">
                <a:solidFill>
                  <a:srgbClr val="2E8538">
                    <a:alpha val="70000"/>
                  </a:srgbClr>
                </a:solidFill>
                <a:latin typeface="Arial"/>
                <a:cs typeface="Arial"/>
              </a:rPr>
              <a:t>Locations of the Main Idea</a:t>
            </a:r>
          </a:p>
        </p:txBody>
      </p:sp>
      <p:sp>
        <p:nvSpPr>
          <p:cNvPr id="10" name="TextBox 9"/>
          <p:cNvSpPr txBox="1"/>
          <p:nvPr/>
        </p:nvSpPr>
        <p:spPr>
          <a:xfrm>
            <a:off x="2185709" y="330802"/>
            <a:ext cx="2121408"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Main Idea at the End</a:t>
            </a:r>
            <a:endParaRPr lang="en-US" sz="1400" dirty="0">
              <a:solidFill>
                <a:srgbClr val="3D65B1">
                  <a:alpha val="70000"/>
                </a:srgbClr>
              </a:solidFill>
              <a:latin typeface="Arial"/>
              <a:cs typeface="Arial"/>
            </a:endParaRPr>
          </a:p>
        </p:txBody>
      </p:sp>
      <p:sp>
        <p:nvSpPr>
          <p:cNvPr id="12" name="Rectangle 11"/>
          <p:cNvSpPr>
            <a:spLocks noChangeArrowheads="1"/>
          </p:cNvSpPr>
          <p:nvPr/>
        </p:nvSpPr>
        <p:spPr bwMode="auto">
          <a:xfrm>
            <a:off x="479610" y="1768255"/>
            <a:ext cx="8266176" cy="2739211"/>
          </a:xfrm>
          <a:prstGeom prst="rect">
            <a:avLst/>
          </a:prstGeom>
          <a:solidFill>
            <a:srgbClr val="FDEBCE">
              <a:alpha val="40000"/>
            </a:srgbClr>
          </a:solidFill>
          <a:ln w="9525">
            <a:solidFill>
              <a:srgbClr val="3D65B1"/>
            </a:solidFill>
            <a:miter lim="800000"/>
            <a:headEnd/>
            <a:tailEnd/>
          </a:ln>
        </p:spPr>
        <p:txBody>
          <a:bodyPr lIns="274320" tIns="137160" rIns="274320" bIns="137160">
            <a:spAutoFit/>
          </a:bodyPr>
          <a:lstStyle/>
          <a:p>
            <a:pPr>
              <a:tabLst>
                <a:tab pos="452438" algn="l"/>
              </a:tabLst>
            </a:pPr>
            <a:r>
              <a:rPr lang="en-US" sz="1600" dirty="0">
                <a:latin typeface="Times New Roman"/>
                <a:cs typeface="Times New Roman"/>
              </a:rPr>
              <a:t>	At the end of the twentieth century, with the economy booming and unemployment at historic lows, the American economy was a job-producing marvel. Opportunities for workers seemed endless; college students were getting bonuses from companies before they started working, and older workers were planning early retirement. The first decade of the twenty-</a:t>
            </a:r>
          </a:p>
          <a:p>
            <a:pPr>
              <a:tabLst>
                <a:tab pos="452438" algn="l"/>
              </a:tabLst>
            </a:pPr>
            <a:r>
              <a:rPr lang="en-US" sz="1600" dirty="0">
                <a:latin typeface="Times New Roman"/>
                <a:cs typeface="Times New Roman"/>
              </a:rPr>
              <a:t>first century was entirely different. From the 9/11 terrorist attacks to surges in oil prices to bank failures and financial losses on Wall Street and in the housing market, millions either lost their jobs or feared they would. They watched helplessly as the value of their houses and retirement savings declined. At the end of the first decade of the twenty-first century, the United States endured the Great Recession, the worst economy in seventy years. In less than a decade, Americans experienced the best and worst of times.</a:t>
            </a:r>
          </a:p>
        </p:txBody>
      </p:sp>
      <p:cxnSp>
        <p:nvCxnSpPr>
          <p:cNvPr id="13" name="Straight Connector 12"/>
          <p:cNvCxnSpPr/>
          <p:nvPr/>
        </p:nvCxnSpPr>
        <p:spPr>
          <a:xfrm>
            <a:off x="7330903" y="4111893"/>
            <a:ext cx="1097280" cy="0"/>
          </a:xfrm>
          <a:prstGeom prst="line">
            <a:avLst/>
          </a:prstGeom>
          <a:ln>
            <a:solidFill>
              <a:srgbClr val="9F2785"/>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755722" y="4366752"/>
            <a:ext cx="4846320" cy="0"/>
          </a:xfrm>
          <a:prstGeom prst="line">
            <a:avLst/>
          </a:prstGeom>
          <a:ln>
            <a:solidFill>
              <a:srgbClr val="9F2785"/>
            </a:solidFill>
          </a:ln>
          <a:effectLst/>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rot="19297702">
            <a:off x="8092918" y="3440702"/>
            <a:ext cx="964982" cy="311692"/>
            <a:chOff x="8171591" y="4395932"/>
            <a:chExt cx="964982" cy="311692"/>
          </a:xfrm>
        </p:grpSpPr>
        <p:sp>
          <p:nvSpPr>
            <p:cNvPr id="15" name="Left Arrow Callout 14"/>
            <p:cNvSpPr/>
            <p:nvPr/>
          </p:nvSpPr>
          <p:spPr>
            <a:xfrm>
              <a:off x="8171591" y="4396299"/>
              <a:ext cx="899232" cy="311325"/>
            </a:xfrm>
            <a:prstGeom prst="leftArrowCallout">
              <a:avLst>
                <a:gd name="adj1" fmla="val 25000"/>
                <a:gd name="adj2" fmla="val 34677"/>
                <a:gd name="adj3" fmla="val 35481"/>
                <a:gd name="adj4" fmla="val 79293"/>
              </a:avLst>
            </a:prstGeom>
            <a:solidFill>
              <a:srgbClr val="FFFFFF"/>
            </a:solidFill>
            <a:ln>
              <a:solidFill>
                <a:srgbClr val="9F278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flipH="1">
              <a:off x="8313613" y="4395932"/>
              <a:ext cx="822960" cy="276999"/>
            </a:xfrm>
            <a:prstGeom prst="rect">
              <a:avLst/>
            </a:prstGeom>
            <a:noFill/>
          </p:spPr>
          <p:txBody>
            <a:bodyPr wrap="none" rtlCol="0">
              <a:spAutoFit/>
            </a:bodyPr>
            <a:lstStyle/>
            <a:p>
              <a:r>
                <a:rPr lang="en-US" sz="1200" dirty="0" smtClean="0">
                  <a:solidFill>
                    <a:srgbClr val="9F2785"/>
                  </a:solidFill>
                  <a:latin typeface="Times New Roman"/>
                  <a:cs typeface="Times New Roman"/>
                </a:rPr>
                <a:t>Main idea</a:t>
              </a:r>
              <a:endParaRPr lang="en-US" sz="1200" dirty="0">
                <a:solidFill>
                  <a:srgbClr val="9F2785"/>
                </a:solidFill>
                <a:latin typeface="Times New Roman"/>
                <a:cs typeface="Times New Roman"/>
              </a:endParaRPr>
            </a:p>
          </p:txBody>
        </p:sp>
      </p:grpSp>
      <p:sp>
        <p:nvSpPr>
          <p:cNvPr id="17"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229336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9" name="TextBox 8"/>
          <p:cNvSpPr txBox="1"/>
          <p:nvPr/>
        </p:nvSpPr>
        <p:spPr>
          <a:xfrm>
            <a:off x="28163" y="329898"/>
            <a:ext cx="2290624" cy="307777"/>
          </a:xfrm>
          <a:prstGeom prst="rect">
            <a:avLst/>
          </a:prstGeom>
          <a:noFill/>
        </p:spPr>
        <p:txBody>
          <a:bodyPr wrap="none" rtlCol="0">
            <a:spAutoFit/>
          </a:bodyPr>
          <a:lstStyle/>
          <a:p>
            <a:r>
              <a:rPr lang="en-US" sz="1400" dirty="0">
                <a:solidFill>
                  <a:srgbClr val="2E8538">
                    <a:alpha val="70000"/>
                  </a:srgbClr>
                </a:solidFill>
                <a:latin typeface="Arial"/>
                <a:cs typeface="Arial"/>
              </a:rPr>
              <a:t>Locations of the Main Idea</a:t>
            </a:r>
          </a:p>
        </p:txBody>
      </p:sp>
      <p:sp>
        <p:nvSpPr>
          <p:cNvPr id="7" name="TextBox 6"/>
          <p:cNvSpPr txBox="1"/>
          <p:nvPr/>
        </p:nvSpPr>
        <p:spPr>
          <a:xfrm>
            <a:off x="445384" y="1441847"/>
            <a:ext cx="6300216" cy="461665"/>
          </a:xfrm>
          <a:prstGeom prst="rect">
            <a:avLst/>
          </a:prstGeom>
          <a:noFill/>
        </p:spPr>
        <p:txBody>
          <a:bodyPr wrap="none" rtlCol="0">
            <a:spAutoFit/>
          </a:bodyPr>
          <a:lstStyle/>
          <a:p>
            <a:r>
              <a:rPr lang="en-US" sz="2400" b="1" dirty="0">
                <a:solidFill>
                  <a:srgbClr val="3D65B1"/>
                </a:solidFill>
                <a:latin typeface="Arial"/>
                <a:cs typeface="Arial"/>
              </a:rPr>
              <a:t>Main Idea </a:t>
            </a:r>
            <a:r>
              <a:rPr lang="en-US" sz="2400" b="1" dirty="0" smtClean="0">
                <a:solidFill>
                  <a:srgbClr val="3D65B1"/>
                </a:solidFill>
                <a:latin typeface="Arial"/>
                <a:cs typeface="Arial"/>
              </a:rPr>
              <a:t>at the Beginning and the End</a:t>
            </a:r>
            <a:endParaRPr lang="en-US" sz="2400" b="1" dirty="0">
              <a:solidFill>
                <a:srgbClr val="3D65B1"/>
              </a:solidFill>
              <a:latin typeface="Arial"/>
              <a:cs typeface="Arial"/>
            </a:endParaRPr>
          </a:p>
        </p:txBody>
      </p:sp>
      <p:sp>
        <p:nvSpPr>
          <p:cNvPr id="11" name="Rectangle 6"/>
          <p:cNvSpPr>
            <a:spLocks noChangeArrowheads="1"/>
          </p:cNvSpPr>
          <p:nvPr/>
        </p:nvSpPr>
        <p:spPr bwMode="auto">
          <a:xfrm>
            <a:off x="1183246" y="4980953"/>
            <a:ext cx="7351776" cy="1200328"/>
          </a:xfrm>
          <a:prstGeom prst="rect">
            <a:avLst/>
          </a:prstGeom>
          <a:noFill/>
          <a:ln>
            <a:noFill/>
          </a:ln>
          <a:extLst>
            <a:ext uri="{909E8E84-426E-40dd-AFC4-6F175D3DCCD1}">
              <a14:hiddenFill xmlns:a14="http://schemas.microsoft.com/office/drawing/2010/main" xmlns="">
                <a:solidFill>
                  <a:srgbClr val="DAFFE7"/>
                </a:solidFill>
              </a14:hiddenFill>
            </a:ext>
            <a:ext uri="{91240B29-F687-4f45-9708-019B960494DF}">
              <a14:hiddenLine xmlns:a14="http://schemas.microsoft.com/office/drawing/2010/main" xmlns="" w="9525">
                <a:solidFill>
                  <a:schemeClr val="hlink"/>
                </a:solidFill>
                <a:miter lim="800000"/>
                <a:headEnd/>
                <a:tailEnd/>
              </a14:hiddenLine>
            </a:ext>
          </a:extLst>
        </p:spPr>
        <p:txBody>
          <a:bodyPr wrap="square" rIns="0">
            <a:spAutoFit/>
          </a:bodyPr>
          <a:lstStyle/>
          <a:p>
            <a:pPr>
              <a:tabLst>
                <a:tab pos="452438" algn="l"/>
                <a:tab pos="3081338" algn="l"/>
                <a:tab pos="5721350" algn="l"/>
              </a:tabLst>
            </a:pPr>
            <a:r>
              <a:rPr lang="en-US" sz="2400" dirty="0">
                <a:solidFill>
                  <a:srgbClr val="000000"/>
                </a:solidFill>
                <a:latin typeface="Times New Roman"/>
                <a:cs typeface="Times New Roman"/>
              </a:rPr>
              <a:t>At times an author may choose to state the </a:t>
            </a:r>
            <a:r>
              <a:rPr lang="en-US" sz="2400" dirty="0">
                <a:solidFill>
                  <a:srgbClr val="8B3B85"/>
                </a:solidFill>
                <a:latin typeface="Times New Roman"/>
                <a:cs typeface="Times New Roman"/>
              </a:rPr>
              <a:t>main idea </a:t>
            </a:r>
          </a:p>
          <a:p>
            <a:pPr>
              <a:tabLst>
                <a:tab pos="452438" algn="l"/>
                <a:tab pos="3081338" algn="l"/>
                <a:tab pos="5721350" algn="l"/>
              </a:tabLst>
            </a:pPr>
            <a:r>
              <a:rPr lang="en-US" sz="2400" dirty="0">
                <a:solidFill>
                  <a:srgbClr val="000000"/>
                </a:solidFill>
                <a:latin typeface="Times New Roman"/>
                <a:cs typeface="Times New Roman"/>
              </a:rPr>
              <a:t>near the beginning of the paragraph and then emphasize </a:t>
            </a:r>
          </a:p>
          <a:p>
            <a:pPr>
              <a:tabLst>
                <a:tab pos="452438" algn="l"/>
                <a:tab pos="3081338" algn="l"/>
                <a:tab pos="5721350" algn="l"/>
              </a:tabLst>
            </a:pPr>
            <a:r>
              <a:rPr lang="en-US" sz="2400" dirty="0">
                <a:solidFill>
                  <a:srgbClr val="000000"/>
                </a:solidFill>
                <a:latin typeface="Times New Roman"/>
                <a:cs typeface="Times New Roman"/>
              </a:rPr>
              <a:t>it (as a conclusion) by restating it later in the paragraph.</a:t>
            </a:r>
            <a:endParaRPr lang="en-US" sz="2400" dirty="0">
              <a:latin typeface="Times New Roman"/>
              <a:cs typeface="Times New Roman"/>
            </a:endParaRPr>
          </a:p>
        </p:txBody>
      </p:sp>
      <p:pic>
        <p:nvPicPr>
          <p:cNvPr id="12" name="Picture 11" descr="ch 01 p 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000" y="2222500"/>
            <a:ext cx="3556000" cy="2400300"/>
          </a:xfrm>
          <a:prstGeom prst="rect">
            <a:avLst/>
          </a:prstGeom>
          <a:effectLst>
            <a:outerShdw blurRad="95250" dist="88900" dir="2700000" algn="tl" rotWithShape="0">
              <a:srgbClr val="3D65B1">
                <a:alpha val="38000"/>
              </a:srgbClr>
            </a:outerShdw>
          </a:effectLst>
        </p:spPr>
      </p:pic>
      <p:sp>
        <p:nvSpPr>
          <p:cNvPr id="13" name="Right Arrow 12"/>
          <p:cNvSpPr/>
          <p:nvPr/>
        </p:nvSpPr>
        <p:spPr>
          <a:xfrm>
            <a:off x="2212848" y="4223883"/>
            <a:ext cx="1171369" cy="248787"/>
          </a:xfrm>
          <a:prstGeom prst="rightArrow">
            <a:avLst/>
          </a:prstGeom>
          <a:solidFill>
            <a:srgbClr val="8B3B85"/>
          </a:solidFill>
          <a:ln w="127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ight Arrow 13"/>
          <p:cNvSpPr/>
          <p:nvPr/>
        </p:nvSpPr>
        <p:spPr>
          <a:xfrm>
            <a:off x="2212848" y="2364123"/>
            <a:ext cx="1171369" cy="248787"/>
          </a:xfrm>
          <a:prstGeom prst="rightArrow">
            <a:avLst/>
          </a:prstGeom>
          <a:solidFill>
            <a:srgbClr val="8B3B85"/>
          </a:solidFill>
          <a:ln w="127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412726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1000"/>
                                        <p:tgtEl>
                                          <p:spTgt spid="14"/>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28163" y="340847"/>
            <a:ext cx="2030874" cy="307777"/>
          </a:xfrm>
          <a:prstGeom prst="rect">
            <a:avLst/>
          </a:prstGeom>
          <a:noFill/>
        </p:spPr>
        <p:txBody>
          <a:bodyPr wrap="none" rtlCol="0">
            <a:spAutoFit/>
          </a:bodyPr>
          <a:lstStyle/>
          <a:p>
            <a:r>
              <a:rPr lang="en-US" sz="1400" dirty="0" smtClean="0">
                <a:solidFill>
                  <a:srgbClr val="2E8538"/>
                </a:solidFill>
                <a:latin typeface="Arial"/>
                <a:cs typeface="Arial"/>
              </a:rPr>
              <a:t>What Is the Main Idea?</a:t>
            </a:r>
            <a:endParaRPr lang="en-US" sz="1400" dirty="0">
              <a:solidFill>
                <a:srgbClr val="2E8538"/>
              </a:solidFill>
              <a:latin typeface="Arial"/>
              <a:cs typeface="Arial"/>
            </a:endParaRPr>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7" name="Rectangle 6"/>
          <p:cNvSpPr>
            <a:spLocks noChangeArrowheads="1"/>
          </p:cNvSpPr>
          <p:nvPr/>
        </p:nvSpPr>
        <p:spPr bwMode="auto">
          <a:xfrm>
            <a:off x="479610" y="1435608"/>
            <a:ext cx="8266176" cy="2739211"/>
          </a:xfrm>
          <a:prstGeom prst="rect">
            <a:avLst/>
          </a:prstGeom>
          <a:solidFill>
            <a:srgbClr val="FDEBCE">
              <a:alpha val="40000"/>
            </a:srgbClr>
          </a:solidFill>
          <a:ln w="9525">
            <a:solidFill>
              <a:srgbClr val="3D65B1"/>
            </a:solidFill>
            <a:miter lim="800000"/>
            <a:headEnd/>
            <a:tailEnd/>
          </a:ln>
        </p:spPr>
        <p:txBody>
          <a:bodyPr lIns="274320" tIns="137160" rIns="274320" bIns="137160">
            <a:spAutoFit/>
          </a:bodyPr>
          <a:lstStyle/>
          <a:p>
            <a:pPr>
              <a:tabLst>
                <a:tab pos="452438" algn="l"/>
              </a:tabLst>
            </a:pPr>
            <a:r>
              <a:rPr lang="en-US" sz="1600" dirty="0">
                <a:latin typeface="Times New Roman"/>
                <a:cs typeface="Times New Roman"/>
              </a:rPr>
              <a:t>	Many people feel that violence on television is harmless entertainment. However, we now know that TV violence does affect people in negative ways. One study showed that frequent TV watchers are more fearful and suspicious of others. They try to protect </a:t>
            </a:r>
          </a:p>
          <a:p>
            <a:pPr>
              <a:tabLst>
                <a:tab pos="452438" algn="l"/>
              </a:tabLst>
            </a:pPr>
            <a:r>
              <a:rPr lang="en-US" sz="1600" dirty="0">
                <a:latin typeface="Times New Roman"/>
                <a:cs typeface="Times New Roman"/>
              </a:rPr>
              <a:t>themselves from the outside world with extra locks on the doors, alarm systems, guard dogs, and guns. In addition, that same study showed that heavy TV watchers are less upset about real-life violence than non-TV watchers. It seems that the constant violence they see on TV makes them less sensitive to the real thing. Another study, of a group of children, found that TV violence increases aggressive behavior. Children who watched violent shows were more willing to hurt another child in games where they were given a choice between helping and hurting. They were also more likely to select toy weapons over other kinds of playthings.</a:t>
            </a:r>
          </a:p>
        </p:txBody>
      </p:sp>
      <p:sp>
        <p:nvSpPr>
          <p:cNvPr id="10" name="TextBox 9"/>
          <p:cNvSpPr txBox="1"/>
          <p:nvPr/>
        </p:nvSpPr>
        <p:spPr>
          <a:xfrm>
            <a:off x="1078992" y="4533693"/>
            <a:ext cx="7131899" cy="830997"/>
          </a:xfrm>
          <a:prstGeom prst="rect">
            <a:avLst/>
          </a:prstGeom>
          <a:noFill/>
        </p:spPr>
        <p:txBody>
          <a:bodyPr wrap="square" rtlCol="0">
            <a:spAutoFit/>
          </a:bodyPr>
          <a:lstStyle/>
          <a:p>
            <a:r>
              <a:rPr lang="en-US" sz="2400" dirty="0">
                <a:solidFill>
                  <a:srgbClr val="000000"/>
                </a:solidFill>
                <a:latin typeface="Times New Roman"/>
                <a:cs typeface="Times New Roman"/>
              </a:rPr>
              <a:t>A good way to find an author’s point, or </a:t>
            </a:r>
            <a:r>
              <a:rPr lang="en-US" sz="2400" dirty="0">
                <a:solidFill>
                  <a:srgbClr val="9F2785"/>
                </a:solidFill>
                <a:latin typeface="Times New Roman"/>
                <a:cs typeface="Times New Roman"/>
              </a:rPr>
              <a:t>main idea</a:t>
            </a:r>
            <a:r>
              <a:rPr lang="en-US" sz="2400" dirty="0">
                <a:solidFill>
                  <a:srgbClr val="000000"/>
                </a:solidFill>
                <a:latin typeface="Times New Roman"/>
                <a:cs typeface="Times New Roman"/>
              </a:rPr>
              <a:t>, is to look for a general statement.</a:t>
            </a:r>
            <a:endParaRPr lang="en-US" sz="2400" dirty="0">
              <a:latin typeface="Times New Roman"/>
              <a:cs typeface="Times New Roman"/>
            </a:endParaRPr>
          </a:p>
        </p:txBody>
      </p:sp>
      <p:sp>
        <p:nvSpPr>
          <p:cNvPr id="11" name="TextBox 10"/>
          <p:cNvSpPr txBox="1"/>
          <p:nvPr/>
        </p:nvSpPr>
        <p:spPr>
          <a:xfrm>
            <a:off x="1078992" y="4884867"/>
            <a:ext cx="7131899" cy="1200328"/>
          </a:xfrm>
          <a:prstGeom prst="rect">
            <a:avLst/>
          </a:prstGeom>
          <a:noFill/>
        </p:spPr>
        <p:txBody>
          <a:bodyPr wrap="square" rtlCol="0">
            <a:spAutoFit/>
          </a:bodyPr>
          <a:lstStyle/>
          <a:p>
            <a:pPr indent="3544888"/>
            <a:r>
              <a:rPr lang="en-US" sz="2400" dirty="0">
                <a:solidFill>
                  <a:srgbClr val="000000"/>
                </a:solidFill>
                <a:latin typeface="Times New Roman"/>
                <a:cs typeface="Times New Roman"/>
              </a:rPr>
              <a:t>Then decide if that statement is supported by most of the other material in the paragraph.</a:t>
            </a:r>
            <a:endParaRPr lang="en-US" sz="2400" dirty="0">
              <a:latin typeface="Times New Roman"/>
              <a:cs typeface="Times New Roman"/>
            </a:endParaRPr>
          </a:p>
        </p:txBody>
      </p:sp>
      <p:sp>
        <p:nvSpPr>
          <p:cNvPr id="12"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424178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9" name="TextBox 8"/>
          <p:cNvSpPr txBox="1"/>
          <p:nvPr/>
        </p:nvSpPr>
        <p:spPr>
          <a:xfrm>
            <a:off x="28163" y="329898"/>
            <a:ext cx="2290624" cy="307777"/>
          </a:xfrm>
          <a:prstGeom prst="rect">
            <a:avLst/>
          </a:prstGeom>
          <a:noFill/>
        </p:spPr>
        <p:txBody>
          <a:bodyPr wrap="none" rtlCol="0">
            <a:spAutoFit/>
          </a:bodyPr>
          <a:lstStyle/>
          <a:p>
            <a:r>
              <a:rPr lang="en-US" sz="1400" dirty="0">
                <a:solidFill>
                  <a:srgbClr val="2E8538">
                    <a:alpha val="70000"/>
                  </a:srgbClr>
                </a:solidFill>
                <a:latin typeface="Arial"/>
                <a:cs typeface="Arial"/>
              </a:rPr>
              <a:t>Locations of the Main Idea</a:t>
            </a:r>
          </a:p>
        </p:txBody>
      </p:sp>
      <p:sp>
        <p:nvSpPr>
          <p:cNvPr id="7" name="TextBox 6"/>
          <p:cNvSpPr txBox="1"/>
          <p:nvPr/>
        </p:nvSpPr>
        <p:spPr>
          <a:xfrm>
            <a:off x="2185709" y="330802"/>
            <a:ext cx="3621024"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Main Idea at the Beginning and the End</a:t>
            </a:r>
            <a:endParaRPr lang="en-US" sz="1400" dirty="0">
              <a:solidFill>
                <a:srgbClr val="3D65B1">
                  <a:alpha val="70000"/>
                </a:srgbClr>
              </a:solidFill>
              <a:latin typeface="Arial"/>
              <a:cs typeface="Arial"/>
            </a:endParaRPr>
          </a:p>
        </p:txBody>
      </p:sp>
      <p:sp>
        <p:nvSpPr>
          <p:cNvPr id="11" name="Rectangle 5"/>
          <p:cNvSpPr>
            <a:spLocks noChangeArrowheads="1"/>
          </p:cNvSpPr>
          <p:nvPr/>
        </p:nvSpPr>
        <p:spPr bwMode="auto">
          <a:xfrm>
            <a:off x="685800" y="1042512"/>
            <a:ext cx="7772400" cy="8309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1" hangingPunct="1">
              <a:spcBef>
                <a:spcPct val="20000"/>
              </a:spcBef>
            </a:pPr>
            <a:r>
              <a:rPr lang="en-US" sz="2400" dirty="0" smtClean="0">
                <a:latin typeface="Times New Roman"/>
                <a:cs typeface="Times New Roman"/>
              </a:rPr>
              <a:t>Here is a paragraph with the </a:t>
            </a:r>
            <a:r>
              <a:rPr lang="en-US" sz="2400" b="1" dirty="0" smtClean="0">
                <a:solidFill>
                  <a:srgbClr val="8B3B85"/>
                </a:solidFill>
                <a:latin typeface="Times New Roman"/>
                <a:cs typeface="Times New Roman"/>
              </a:rPr>
              <a:t>main idea </a:t>
            </a:r>
            <a:r>
              <a:rPr lang="en-US" sz="2400" dirty="0" smtClean="0">
                <a:latin typeface="Times New Roman"/>
                <a:cs typeface="Times New Roman"/>
              </a:rPr>
              <a:t>at the beginning and the end. </a:t>
            </a:r>
            <a:endParaRPr lang="en-US" sz="2400" dirty="0">
              <a:latin typeface="Times New Roman"/>
              <a:cs typeface="Times New Roman"/>
            </a:endParaRPr>
          </a:p>
        </p:txBody>
      </p:sp>
      <p:sp>
        <p:nvSpPr>
          <p:cNvPr id="12" name="Rectangle 11"/>
          <p:cNvSpPr>
            <a:spLocks noChangeArrowheads="1"/>
          </p:cNvSpPr>
          <p:nvPr/>
        </p:nvSpPr>
        <p:spPr bwMode="auto">
          <a:xfrm>
            <a:off x="479610" y="1970539"/>
            <a:ext cx="8266176" cy="2985432"/>
          </a:xfrm>
          <a:prstGeom prst="rect">
            <a:avLst/>
          </a:prstGeom>
          <a:solidFill>
            <a:srgbClr val="FDEBCE">
              <a:alpha val="40000"/>
            </a:srgbClr>
          </a:solidFill>
          <a:ln w="9525">
            <a:solidFill>
              <a:srgbClr val="3D65B1"/>
            </a:solidFill>
            <a:miter lim="800000"/>
            <a:headEnd/>
            <a:tailEnd/>
          </a:ln>
        </p:spPr>
        <p:txBody>
          <a:bodyPr lIns="274320" tIns="137160" rIns="274320" bIns="137160">
            <a:spAutoFit/>
          </a:bodyPr>
          <a:lstStyle/>
          <a:p>
            <a:pPr>
              <a:tabLst>
                <a:tab pos="452438" algn="l"/>
              </a:tabLst>
            </a:pPr>
            <a:r>
              <a:rPr lang="en-US" sz="1600" dirty="0">
                <a:latin typeface="Times New Roman"/>
                <a:cs typeface="Times New Roman"/>
              </a:rPr>
              <a:t>	An important result of medical advances is an increase in the number of conditions thought to be of medical concern. In the not-too-distant past, birth and death usually occurred at home. Family members and friends were there or close by. Now most people are born and die in a hospital, surrounded by bright lights and expensive machines. People who were addicted to alcohol or drugs were once considered sinful or lacking in willpower. Now they are considered “sick.” Problems that used to be accepted as part of life—baldness, wrinkles, small breasts, sleeplessness—are now deemed proper matters for medical attention. Some criminologists have even defined antisocial behavior as a medical problem. Lawbreakers of all kinds, from the shoplifter to the mass murderer, may potentially be labeled “sick.” Because of current medical knowledge, what were once thought to be problems of life or of character are now considered medical issues.</a:t>
            </a:r>
          </a:p>
        </p:txBody>
      </p:sp>
      <p:sp>
        <p:nvSpPr>
          <p:cNvPr id="10"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85196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9" name="TextBox 8"/>
          <p:cNvSpPr txBox="1"/>
          <p:nvPr/>
        </p:nvSpPr>
        <p:spPr>
          <a:xfrm>
            <a:off x="28163" y="329898"/>
            <a:ext cx="2290624" cy="307777"/>
          </a:xfrm>
          <a:prstGeom prst="rect">
            <a:avLst/>
          </a:prstGeom>
          <a:noFill/>
        </p:spPr>
        <p:txBody>
          <a:bodyPr wrap="none" rtlCol="0">
            <a:spAutoFit/>
          </a:bodyPr>
          <a:lstStyle/>
          <a:p>
            <a:r>
              <a:rPr lang="en-US" sz="1400" dirty="0">
                <a:solidFill>
                  <a:srgbClr val="2E8538">
                    <a:alpha val="70000"/>
                  </a:srgbClr>
                </a:solidFill>
                <a:latin typeface="Arial"/>
                <a:cs typeface="Arial"/>
              </a:rPr>
              <a:t>Locations of the Main Idea</a:t>
            </a:r>
          </a:p>
        </p:txBody>
      </p:sp>
      <p:sp>
        <p:nvSpPr>
          <p:cNvPr id="7" name="TextBox 6"/>
          <p:cNvSpPr txBox="1"/>
          <p:nvPr/>
        </p:nvSpPr>
        <p:spPr>
          <a:xfrm>
            <a:off x="2185709" y="330802"/>
            <a:ext cx="3621024"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Main Idea at the Beginning and the End</a:t>
            </a:r>
            <a:endParaRPr lang="en-US" sz="1400" dirty="0">
              <a:solidFill>
                <a:srgbClr val="3D65B1">
                  <a:alpha val="70000"/>
                </a:srgbClr>
              </a:solidFill>
              <a:latin typeface="Arial"/>
              <a:cs typeface="Arial"/>
            </a:endParaRPr>
          </a:p>
        </p:txBody>
      </p:sp>
      <p:sp>
        <p:nvSpPr>
          <p:cNvPr id="12" name="Rectangle 11"/>
          <p:cNvSpPr>
            <a:spLocks noChangeArrowheads="1"/>
          </p:cNvSpPr>
          <p:nvPr/>
        </p:nvSpPr>
        <p:spPr bwMode="auto">
          <a:xfrm>
            <a:off x="479610" y="1970539"/>
            <a:ext cx="8266176" cy="2985432"/>
          </a:xfrm>
          <a:prstGeom prst="rect">
            <a:avLst/>
          </a:prstGeom>
          <a:solidFill>
            <a:srgbClr val="FDEBCE">
              <a:alpha val="40000"/>
            </a:srgbClr>
          </a:solidFill>
          <a:ln w="9525">
            <a:solidFill>
              <a:srgbClr val="3D65B1"/>
            </a:solidFill>
            <a:miter lim="800000"/>
            <a:headEnd/>
            <a:tailEnd/>
          </a:ln>
        </p:spPr>
        <p:txBody>
          <a:bodyPr lIns="274320" tIns="137160" rIns="274320" bIns="137160">
            <a:spAutoFit/>
          </a:bodyPr>
          <a:lstStyle/>
          <a:p>
            <a:pPr>
              <a:tabLst>
                <a:tab pos="452438" algn="l"/>
              </a:tabLst>
            </a:pPr>
            <a:r>
              <a:rPr lang="en-US" sz="1600" dirty="0">
                <a:latin typeface="Times New Roman"/>
                <a:cs typeface="Times New Roman"/>
              </a:rPr>
              <a:t>	An important result of medical advances is an increase in the number of conditions thought to be of medical concern. In the not-too-distant past, birth and death usually occurred at home. Family members and friends were there or close by. Now most people are born and die in a hospital, surrounded by bright lights and expensive machines. People who were addicted to alcohol or drugs were once considered sinful or lacking in willpower. Now they are considered “sick.” Problems that used to be accepted as part of life—baldness, wrinkles, small breasts, sleeplessness—are now deemed proper matters for medical attention. Some criminologists have even defined antisocial behavior as a medical problem. Lawbreakers of all kinds, from the shoplifter to the mass murderer, may potentially be labeled “sick.” Because of current medical knowledge, what were once thought to be problems of life or of character are now considered medical issues.</a:t>
            </a:r>
          </a:p>
        </p:txBody>
      </p:sp>
      <p:cxnSp>
        <p:nvCxnSpPr>
          <p:cNvPr id="10" name="Straight Connector 9"/>
          <p:cNvCxnSpPr/>
          <p:nvPr/>
        </p:nvCxnSpPr>
        <p:spPr>
          <a:xfrm>
            <a:off x="1179662" y="2376103"/>
            <a:ext cx="6766560" cy="0"/>
          </a:xfrm>
          <a:prstGeom prst="line">
            <a:avLst/>
          </a:prstGeom>
          <a:ln>
            <a:solidFill>
              <a:srgbClr val="9F2785"/>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491031" y="4320179"/>
            <a:ext cx="914400" cy="0"/>
          </a:xfrm>
          <a:prstGeom prst="line">
            <a:avLst/>
          </a:prstGeom>
          <a:ln>
            <a:solidFill>
              <a:srgbClr val="9F2785"/>
            </a:solidFill>
          </a:ln>
          <a:effectLst/>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rot="19393547">
            <a:off x="8182123" y="3617863"/>
            <a:ext cx="946300" cy="311692"/>
            <a:chOff x="8092211" y="4831567"/>
            <a:chExt cx="946300" cy="311692"/>
          </a:xfrm>
        </p:grpSpPr>
        <p:sp>
          <p:nvSpPr>
            <p:cNvPr id="14" name="Left Arrow Callout 13"/>
            <p:cNvSpPr/>
            <p:nvPr/>
          </p:nvSpPr>
          <p:spPr>
            <a:xfrm>
              <a:off x="8092211" y="4831934"/>
              <a:ext cx="899232" cy="311325"/>
            </a:xfrm>
            <a:prstGeom prst="leftArrowCallout">
              <a:avLst>
                <a:gd name="adj1" fmla="val 25000"/>
                <a:gd name="adj2" fmla="val 34677"/>
                <a:gd name="adj3" fmla="val 35481"/>
                <a:gd name="adj4" fmla="val 79293"/>
              </a:avLst>
            </a:prstGeom>
            <a:solidFill>
              <a:srgbClr val="FFFFFF"/>
            </a:solidFill>
            <a:ln>
              <a:solidFill>
                <a:srgbClr val="9F278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flipH="1">
              <a:off x="8234234" y="4831567"/>
              <a:ext cx="804277" cy="276999"/>
            </a:xfrm>
            <a:prstGeom prst="rect">
              <a:avLst/>
            </a:prstGeom>
            <a:noFill/>
          </p:spPr>
          <p:txBody>
            <a:bodyPr wrap="none" rtlCol="0">
              <a:spAutoFit/>
            </a:bodyPr>
            <a:lstStyle/>
            <a:p>
              <a:r>
                <a:rPr lang="en-US" sz="1200" dirty="0" smtClean="0">
                  <a:solidFill>
                    <a:srgbClr val="9F2785"/>
                  </a:solidFill>
                  <a:latin typeface="Times New Roman"/>
                  <a:cs typeface="Times New Roman"/>
                </a:rPr>
                <a:t>Main idea</a:t>
              </a:r>
              <a:endParaRPr lang="en-US" sz="1200" dirty="0">
                <a:solidFill>
                  <a:srgbClr val="9F2785"/>
                </a:solidFill>
                <a:latin typeface="Times New Roman"/>
                <a:cs typeface="Times New Roman"/>
              </a:endParaRPr>
            </a:p>
          </p:txBody>
        </p:sp>
      </p:grpSp>
      <p:grpSp>
        <p:nvGrpSpPr>
          <p:cNvPr id="16" name="Group 15"/>
          <p:cNvGrpSpPr/>
          <p:nvPr/>
        </p:nvGrpSpPr>
        <p:grpSpPr>
          <a:xfrm rot="2220000" flipH="1">
            <a:off x="340628" y="1764201"/>
            <a:ext cx="946300" cy="311692"/>
            <a:chOff x="8216951" y="1742048"/>
            <a:chExt cx="946300" cy="311692"/>
          </a:xfrm>
        </p:grpSpPr>
        <p:sp>
          <p:nvSpPr>
            <p:cNvPr id="17" name="Left Arrow Callout 16"/>
            <p:cNvSpPr/>
            <p:nvPr/>
          </p:nvSpPr>
          <p:spPr>
            <a:xfrm>
              <a:off x="8216951" y="1742415"/>
              <a:ext cx="899232" cy="311325"/>
            </a:xfrm>
            <a:prstGeom prst="leftArrowCallout">
              <a:avLst>
                <a:gd name="adj1" fmla="val 25000"/>
                <a:gd name="adj2" fmla="val 34677"/>
                <a:gd name="adj3" fmla="val 35481"/>
                <a:gd name="adj4" fmla="val 79293"/>
              </a:avLst>
            </a:prstGeom>
            <a:solidFill>
              <a:srgbClr val="FFFFFF"/>
            </a:solidFill>
            <a:ln>
              <a:solidFill>
                <a:srgbClr val="9F278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flipH="1">
              <a:off x="8358974" y="1742048"/>
              <a:ext cx="804277" cy="276999"/>
            </a:xfrm>
            <a:prstGeom prst="rect">
              <a:avLst/>
            </a:prstGeom>
            <a:noFill/>
          </p:spPr>
          <p:txBody>
            <a:bodyPr wrap="none" rtlCol="0">
              <a:spAutoFit/>
            </a:bodyPr>
            <a:lstStyle/>
            <a:p>
              <a:r>
                <a:rPr lang="en-US" sz="1200" dirty="0" smtClean="0">
                  <a:solidFill>
                    <a:srgbClr val="9F2785"/>
                  </a:solidFill>
                  <a:latin typeface="Times New Roman"/>
                  <a:cs typeface="Times New Roman"/>
                </a:rPr>
                <a:t>Main idea</a:t>
              </a:r>
              <a:endParaRPr lang="en-US" sz="1200" dirty="0">
                <a:solidFill>
                  <a:srgbClr val="9F2785"/>
                </a:solidFill>
                <a:latin typeface="Times New Roman"/>
                <a:cs typeface="Times New Roman"/>
              </a:endParaRPr>
            </a:p>
          </p:txBody>
        </p:sp>
      </p:grpSp>
      <p:cxnSp>
        <p:nvCxnSpPr>
          <p:cNvPr id="21" name="Straight Connector 20"/>
          <p:cNvCxnSpPr/>
          <p:nvPr/>
        </p:nvCxnSpPr>
        <p:spPr>
          <a:xfrm>
            <a:off x="756077" y="4562483"/>
            <a:ext cx="7589520" cy="0"/>
          </a:xfrm>
          <a:prstGeom prst="line">
            <a:avLst/>
          </a:prstGeom>
          <a:ln>
            <a:solidFill>
              <a:srgbClr val="9F2785"/>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62370" y="4800600"/>
            <a:ext cx="2514600" cy="0"/>
          </a:xfrm>
          <a:prstGeom prst="line">
            <a:avLst/>
          </a:prstGeom>
          <a:ln>
            <a:solidFill>
              <a:srgbClr val="9F2785"/>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92590" y="2618407"/>
            <a:ext cx="2651760" cy="0"/>
          </a:xfrm>
          <a:prstGeom prst="line">
            <a:avLst/>
          </a:prstGeom>
          <a:ln>
            <a:solidFill>
              <a:srgbClr val="9F2785"/>
            </a:solidFill>
          </a:ln>
          <a:effectLst/>
        </p:spPr>
        <p:style>
          <a:lnRef idx="2">
            <a:schemeClr val="accent1"/>
          </a:lnRef>
          <a:fillRef idx="0">
            <a:schemeClr val="accent1"/>
          </a:fillRef>
          <a:effectRef idx="1">
            <a:schemeClr val="accent1"/>
          </a:effectRef>
          <a:fontRef idx="minor">
            <a:schemeClr val="tx1"/>
          </a:fontRef>
        </p:style>
      </p:cxnSp>
      <p:sp>
        <p:nvSpPr>
          <p:cNvPr id="24" name="Rectangle 6"/>
          <p:cNvSpPr>
            <a:spLocks noChangeArrowheads="1"/>
          </p:cNvSpPr>
          <p:nvPr/>
        </p:nvSpPr>
        <p:spPr bwMode="auto">
          <a:xfrm>
            <a:off x="820366" y="5160761"/>
            <a:ext cx="8083296" cy="1200328"/>
          </a:xfrm>
          <a:prstGeom prst="rect">
            <a:avLst/>
          </a:prstGeom>
          <a:noFill/>
          <a:ln>
            <a:noFill/>
          </a:ln>
          <a:extLst>
            <a:ext uri="{909E8E84-426E-40dd-AFC4-6F175D3DCCD1}">
              <a14:hiddenFill xmlns:a14="http://schemas.microsoft.com/office/drawing/2010/main" xmlns="">
                <a:solidFill>
                  <a:srgbClr val="DAFFE7"/>
                </a:solidFill>
              </a14:hiddenFill>
            </a:ext>
            <a:ext uri="{91240B29-F687-4f45-9708-019B960494DF}">
              <a14:hiddenLine xmlns:a14="http://schemas.microsoft.com/office/drawing/2010/main" xmlns="" w="9525">
                <a:solidFill>
                  <a:schemeClr val="hlink"/>
                </a:solidFill>
                <a:miter lim="800000"/>
                <a:headEnd/>
                <a:tailEnd/>
              </a14:hiddenLine>
            </a:ext>
          </a:extLst>
        </p:spPr>
        <p:txBody>
          <a:bodyPr wrap="square" rIns="0">
            <a:spAutoFit/>
          </a:bodyPr>
          <a:lstStyle/>
          <a:p>
            <a:pPr>
              <a:tabLst>
                <a:tab pos="452438" algn="l"/>
                <a:tab pos="3081338" algn="l"/>
                <a:tab pos="5721350" algn="l"/>
              </a:tabLst>
            </a:pPr>
            <a:r>
              <a:rPr lang="en-US" sz="2400" dirty="0">
                <a:solidFill>
                  <a:srgbClr val="000000"/>
                </a:solidFill>
                <a:latin typeface="Times New Roman"/>
                <a:cs typeface="Times New Roman"/>
              </a:rPr>
              <a:t>Note that the </a:t>
            </a:r>
            <a:r>
              <a:rPr lang="en-US" sz="2400" dirty="0">
                <a:solidFill>
                  <a:srgbClr val="8B3B85"/>
                </a:solidFill>
                <a:latin typeface="Times New Roman"/>
                <a:cs typeface="Times New Roman"/>
              </a:rPr>
              <a:t>main idea</a:t>
            </a:r>
            <a:r>
              <a:rPr lang="en-US" sz="2400" dirty="0">
                <a:solidFill>
                  <a:srgbClr val="000000"/>
                </a:solidFill>
                <a:latin typeface="Times New Roman"/>
                <a:cs typeface="Times New Roman"/>
              </a:rPr>
              <a:t>—because of medical advances, more problems are considered medical issues—is expressed in different words in the first and last sentences.</a:t>
            </a:r>
            <a:endParaRPr lang="en-US" sz="2400" dirty="0">
              <a:latin typeface="Times New Roman"/>
              <a:cs typeface="Times New Roman"/>
            </a:endParaRPr>
          </a:p>
        </p:txBody>
      </p:sp>
      <p:sp>
        <p:nvSpPr>
          <p:cNvPr id="25"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32087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9" name="TextBox 8"/>
          <p:cNvSpPr txBox="1"/>
          <p:nvPr/>
        </p:nvSpPr>
        <p:spPr>
          <a:xfrm>
            <a:off x="28163" y="329898"/>
            <a:ext cx="2290624" cy="307777"/>
          </a:xfrm>
          <a:prstGeom prst="rect">
            <a:avLst/>
          </a:prstGeom>
          <a:noFill/>
        </p:spPr>
        <p:txBody>
          <a:bodyPr wrap="none" rtlCol="0">
            <a:spAutoFit/>
          </a:bodyPr>
          <a:lstStyle/>
          <a:p>
            <a:r>
              <a:rPr lang="en-US" sz="1400" dirty="0">
                <a:solidFill>
                  <a:srgbClr val="2E8538">
                    <a:alpha val="70000"/>
                  </a:srgbClr>
                </a:solidFill>
                <a:latin typeface="Arial"/>
                <a:cs typeface="Arial"/>
              </a:rPr>
              <a:t>Locations of the Main Idea</a:t>
            </a:r>
          </a:p>
        </p:txBody>
      </p:sp>
      <p:sp>
        <p:nvSpPr>
          <p:cNvPr id="10" name="TextBox 9"/>
          <p:cNvSpPr txBox="1"/>
          <p:nvPr/>
        </p:nvSpPr>
        <p:spPr>
          <a:xfrm>
            <a:off x="445384" y="1441847"/>
            <a:ext cx="3648456" cy="461665"/>
          </a:xfrm>
          <a:prstGeom prst="rect">
            <a:avLst/>
          </a:prstGeom>
          <a:noFill/>
        </p:spPr>
        <p:txBody>
          <a:bodyPr wrap="none" rtlCol="0">
            <a:spAutoFit/>
          </a:bodyPr>
          <a:lstStyle/>
          <a:p>
            <a:r>
              <a:rPr lang="en-US" sz="2400" b="1" dirty="0">
                <a:solidFill>
                  <a:srgbClr val="3D65B1"/>
                </a:solidFill>
                <a:latin typeface="Arial"/>
                <a:cs typeface="Arial"/>
              </a:rPr>
              <a:t>T</a:t>
            </a:r>
            <a:r>
              <a:rPr lang="en-US" sz="2400" b="1" dirty="0" smtClean="0">
                <a:solidFill>
                  <a:srgbClr val="3D65B1"/>
                </a:solidFill>
                <a:latin typeface="Arial"/>
                <a:cs typeface="Arial"/>
              </a:rPr>
              <a:t>he Central Point</a:t>
            </a:r>
            <a:endParaRPr lang="en-US" sz="2400" b="1" dirty="0">
              <a:solidFill>
                <a:srgbClr val="3D65B1"/>
              </a:solidFill>
              <a:latin typeface="Arial"/>
              <a:cs typeface="Arial"/>
            </a:endParaRPr>
          </a:p>
        </p:txBody>
      </p:sp>
      <p:sp>
        <p:nvSpPr>
          <p:cNvPr id="11" name="TextBox 10"/>
          <p:cNvSpPr txBox="1"/>
          <p:nvPr/>
        </p:nvSpPr>
        <p:spPr>
          <a:xfrm>
            <a:off x="1065949" y="2064617"/>
            <a:ext cx="7131899" cy="1200328"/>
          </a:xfrm>
          <a:prstGeom prst="rect">
            <a:avLst/>
          </a:prstGeom>
          <a:noFill/>
        </p:spPr>
        <p:txBody>
          <a:bodyPr wrap="square" rtlCol="0">
            <a:spAutoFit/>
          </a:bodyPr>
          <a:lstStyle/>
          <a:p>
            <a:r>
              <a:rPr lang="en-US" sz="2400" dirty="0">
                <a:solidFill>
                  <a:srgbClr val="000000"/>
                </a:solidFill>
                <a:latin typeface="Times New Roman"/>
                <a:cs typeface="Times New Roman"/>
              </a:rPr>
              <a:t>Just as a paragraph may have a main idea, a longer selection may have a </a:t>
            </a:r>
            <a:r>
              <a:rPr lang="en-US" sz="2400" b="1" dirty="0">
                <a:solidFill>
                  <a:srgbClr val="B41A2D"/>
                </a:solidFill>
                <a:latin typeface="Times New Roman"/>
                <a:cs typeface="Times New Roman"/>
              </a:rPr>
              <a:t>central point</a:t>
            </a:r>
            <a:r>
              <a:rPr lang="en-US" sz="2400" dirty="0">
                <a:solidFill>
                  <a:srgbClr val="000000"/>
                </a:solidFill>
                <a:latin typeface="Times New Roman"/>
                <a:cs typeface="Times New Roman"/>
              </a:rPr>
              <a:t>, also known as a </a:t>
            </a:r>
            <a:r>
              <a:rPr lang="en-US" sz="2400" b="1" dirty="0">
                <a:solidFill>
                  <a:srgbClr val="B41A2D"/>
                </a:solidFill>
                <a:latin typeface="Times New Roman"/>
                <a:cs typeface="Times New Roman"/>
              </a:rPr>
              <a:t>central idea </a:t>
            </a:r>
            <a:r>
              <a:rPr lang="en-US" sz="2400" dirty="0">
                <a:solidFill>
                  <a:srgbClr val="000000"/>
                </a:solidFill>
                <a:latin typeface="Times New Roman"/>
                <a:cs typeface="Times New Roman"/>
              </a:rPr>
              <a:t>or </a:t>
            </a:r>
            <a:r>
              <a:rPr lang="en-US" sz="2400" b="1" dirty="0">
                <a:solidFill>
                  <a:srgbClr val="B41A2D"/>
                </a:solidFill>
                <a:latin typeface="Times New Roman"/>
                <a:cs typeface="Times New Roman"/>
              </a:rPr>
              <a:t>thesis</a:t>
            </a:r>
            <a:r>
              <a:rPr lang="en-US" sz="2400" dirty="0">
                <a:solidFill>
                  <a:srgbClr val="000000"/>
                </a:solidFill>
                <a:latin typeface="Times New Roman"/>
                <a:cs typeface="Times New Roman"/>
              </a:rPr>
              <a:t>.</a:t>
            </a:r>
            <a:endParaRPr lang="en-US" sz="2400" dirty="0">
              <a:latin typeface="Times New Roman"/>
              <a:cs typeface="Times New Roman"/>
            </a:endParaRPr>
          </a:p>
        </p:txBody>
      </p:sp>
      <p:sp>
        <p:nvSpPr>
          <p:cNvPr id="12" name="TextBox 11"/>
          <p:cNvSpPr txBox="1"/>
          <p:nvPr/>
        </p:nvSpPr>
        <p:spPr>
          <a:xfrm>
            <a:off x="1069847" y="2792767"/>
            <a:ext cx="7315200" cy="1569660"/>
          </a:xfrm>
          <a:prstGeom prst="rect">
            <a:avLst/>
          </a:prstGeom>
          <a:noFill/>
        </p:spPr>
        <p:txBody>
          <a:bodyPr wrap="square" rtlCol="0">
            <a:spAutoFit/>
          </a:bodyPr>
          <a:lstStyle/>
          <a:p>
            <a:pPr indent="2803525"/>
            <a:r>
              <a:rPr lang="en-US" sz="2400" dirty="0" smtClean="0">
                <a:solidFill>
                  <a:srgbClr val="000000"/>
                </a:solidFill>
                <a:latin typeface="Times New Roman"/>
                <a:cs typeface="Times New Roman"/>
              </a:rPr>
              <a:t>You </a:t>
            </a:r>
            <a:r>
              <a:rPr lang="en-US" sz="2400" dirty="0">
                <a:solidFill>
                  <a:srgbClr val="000000"/>
                </a:solidFill>
                <a:latin typeface="Times New Roman"/>
                <a:cs typeface="Times New Roman"/>
              </a:rPr>
              <a:t>can find a central point in the same way that you find a main idea—by identifying the topic (which is often suggested by the title of the selection) and then looking at the supporting material.</a:t>
            </a:r>
            <a:endParaRPr lang="en-US" sz="2400" dirty="0">
              <a:latin typeface="Times New Roman"/>
              <a:cs typeface="Times New Roman"/>
            </a:endParaRPr>
          </a:p>
        </p:txBody>
      </p:sp>
      <p:sp>
        <p:nvSpPr>
          <p:cNvPr id="13" name="TextBox 12"/>
          <p:cNvSpPr txBox="1"/>
          <p:nvPr/>
        </p:nvSpPr>
        <p:spPr>
          <a:xfrm>
            <a:off x="1073515" y="4249555"/>
            <a:ext cx="7131899" cy="830997"/>
          </a:xfrm>
          <a:prstGeom prst="rect">
            <a:avLst/>
          </a:prstGeom>
          <a:noFill/>
        </p:spPr>
        <p:txBody>
          <a:bodyPr wrap="square" rtlCol="0">
            <a:spAutoFit/>
          </a:bodyPr>
          <a:lstStyle/>
          <a:p>
            <a:r>
              <a:rPr lang="en-US" sz="2400" dirty="0">
                <a:solidFill>
                  <a:srgbClr val="000000"/>
                </a:solidFill>
                <a:latin typeface="Times New Roman"/>
                <a:cs typeface="Times New Roman"/>
              </a:rPr>
              <a:t>The paragraphs within the longer reading will provide supporting details for the central point.</a:t>
            </a:r>
            <a:endParaRPr lang="en-US" sz="2400" dirty="0">
              <a:latin typeface="Times New Roman"/>
              <a:cs typeface="Times New Roman"/>
            </a:endParaRPr>
          </a:p>
        </p:txBody>
      </p:sp>
      <p:sp>
        <p:nvSpPr>
          <p:cNvPr id="14"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119974241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9" name="TextBox 8"/>
          <p:cNvSpPr txBox="1"/>
          <p:nvPr/>
        </p:nvSpPr>
        <p:spPr>
          <a:xfrm>
            <a:off x="28163" y="329898"/>
            <a:ext cx="2290624" cy="307777"/>
          </a:xfrm>
          <a:prstGeom prst="rect">
            <a:avLst/>
          </a:prstGeom>
          <a:noFill/>
        </p:spPr>
        <p:txBody>
          <a:bodyPr wrap="none" rtlCol="0">
            <a:spAutoFit/>
          </a:bodyPr>
          <a:lstStyle/>
          <a:p>
            <a:r>
              <a:rPr lang="en-US" sz="1400" dirty="0">
                <a:solidFill>
                  <a:srgbClr val="2E8538">
                    <a:alpha val="70000"/>
                  </a:srgbClr>
                </a:solidFill>
                <a:latin typeface="Arial"/>
                <a:cs typeface="Arial"/>
              </a:rPr>
              <a:t>Locations of the Main Idea</a:t>
            </a:r>
          </a:p>
        </p:txBody>
      </p:sp>
      <p:sp>
        <p:nvSpPr>
          <p:cNvPr id="7" name="TextBox 6"/>
          <p:cNvSpPr txBox="1"/>
          <p:nvPr/>
        </p:nvSpPr>
        <p:spPr>
          <a:xfrm>
            <a:off x="2185708" y="330802"/>
            <a:ext cx="2048256" cy="307777"/>
          </a:xfrm>
          <a:prstGeom prst="rect">
            <a:avLst/>
          </a:prstGeom>
          <a:noFill/>
        </p:spPr>
        <p:txBody>
          <a:bodyPr wrap="none" rtlCol="0">
            <a:spAutoFit/>
          </a:bodyPr>
          <a:lstStyle/>
          <a:p>
            <a:r>
              <a:rPr lang="en-US" sz="1400" dirty="0" smtClean="0">
                <a:solidFill>
                  <a:srgbClr val="3D65B1">
                    <a:alpha val="70000"/>
                  </a:srgbClr>
                </a:solidFill>
                <a:latin typeface="Arial"/>
                <a:cs typeface="Arial"/>
              </a:rPr>
              <a:t>/ The Central Point</a:t>
            </a:r>
            <a:endParaRPr lang="en-US" sz="1400" dirty="0">
              <a:solidFill>
                <a:srgbClr val="3D65B1">
                  <a:alpha val="70000"/>
                </a:srgbClr>
              </a:solidFill>
              <a:latin typeface="Arial"/>
              <a:cs typeface="Arial"/>
            </a:endParaRPr>
          </a:p>
        </p:txBody>
      </p:sp>
      <p:sp>
        <p:nvSpPr>
          <p:cNvPr id="10" name="TextBox 9"/>
          <p:cNvSpPr txBox="1"/>
          <p:nvPr/>
        </p:nvSpPr>
        <p:spPr>
          <a:xfrm>
            <a:off x="987275" y="2727659"/>
            <a:ext cx="7589520" cy="830997"/>
          </a:xfrm>
          <a:prstGeom prst="rect">
            <a:avLst/>
          </a:prstGeom>
          <a:noFill/>
        </p:spPr>
        <p:txBody>
          <a:bodyPr wrap="square" rtlCol="0">
            <a:spAutoFit/>
          </a:bodyPr>
          <a:lstStyle/>
          <a:p>
            <a:r>
              <a:rPr lang="en-US" sz="2400" dirty="0">
                <a:solidFill>
                  <a:srgbClr val="000000"/>
                </a:solidFill>
                <a:latin typeface="Times New Roman"/>
                <a:cs typeface="Times New Roman"/>
              </a:rPr>
              <a:t>For practice finding the central point in longer selections, see pages 77–78 in the textbook. </a:t>
            </a:r>
            <a:endParaRPr lang="en-US" sz="2400" dirty="0">
              <a:latin typeface="Times New Roman"/>
              <a:cs typeface="Times New Roman"/>
            </a:endParaRPr>
          </a:p>
        </p:txBody>
      </p:sp>
      <p:sp>
        <p:nvSpPr>
          <p:cNvPr id="11"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382430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9" name="TextBox 8"/>
          <p:cNvSpPr txBox="1"/>
          <p:nvPr/>
        </p:nvSpPr>
        <p:spPr>
          <a:xfrm>
            <a:off x="28163" y="329898"/>
            <a:ext cx="2290624" cy="307777"/>
          </a:xfrm>
          <a:prstGeom prst="rect">
            <a:avLst/>
          </a:prstGeom>
          <a:noFill/>
        </p:spPr>
        <p:txBody>
          <a:bodyPr wrap="none" rtlCol="0">
            <a:spAutoFit/>
          </a:bodyPr>
          <a:lstStyle/>
          <a:p>
            <a:r>
              <a:rPr lang="en-US" sz="1400" dirty="0">
                <a:solidFill>
                  <a:srgbClr val="2E8538">
                    <a:alpha val="70000"/>
                  </a:srgbClr>
                </a:solidFill>
                <a:latin typeface="Arial"/>
                <a:cs typeface="Arial"/>
              </a:rPr>
              <a:t>Locations of the Main Idea</a:t>
            </a:r>
          </a:p>
        </p:txBody>
      </p:sp>
      <p:sp>
        <p:nvSpPr>
          <p:cNvPr id="10" name="TextBox 9"/>
          <p:cNvSpPr txBox="1"/>
          <p:nvPr/>
        </p:nvSpPr>
        <p:spPr>
          <a:xfrm>
            <a:off x="445385" y="1441847"/>
            <a:ext cx="2971800" cy="461665"/>
          </a:xfrm>
          <a:prstGeom prst="rect">
            <a:avLst/>
          </a:prstGeom>
          <a:noFill/>
        </p:spPr>
        <p:txBody>
          <a:bodyPr wrap="none" rtlCol="0">
            <a:spAutoFit/>
          </a:bodyPr>
          <a:lstStyle/>
          <a:p>
            <a:r>
              <a:rPr lang="en-US" sz="2400" b="1" dirty="0" smtClean="0">
                <a:solidFill>
                  <a:srgbClr val="3D65B1"/>
                </a:solidFill>
                <a:latin typeface="Arial"/>
                <a:cs typeface="Arial"/>
              </a:rPr>
              <a:t>A Final Thought</a:t>
            </a:r>
            <a:endParaRPr lang="en-US" sz="2400" b="1" dirty="0">
              <a:solidFill>
                <a:srgbClr val="3D65B1"/>
              </a:solidFill>
              <a:latin typeface="Arial"/>
              <a:cs typeface="Arial"/>
            </a:endParaRPr>
          </a:p>
        </p:txBody>
      </p:sp>
      <p:sp>
        <p:nvSpPr>
          <p:cNvPr id="11" name="TextBox 10"/>
          <p:cNvSpPr txBox="1"/>
          <p:nvPr/>
        </p:nvSpPr>
        <p:spPr>
          <a:xfrm>
            <a:off x="1065948" y="1881545"/>
            <a:ext cx="7223760" cy="1200328"/>
          </a:xfrm>
          <a:prstGeom prst="rect">
            <a:avLst/>
          </a:prstGeom>
          <a:noFill/>
        </p:spPr>
        <p:txBody>
          <a:bodyPr wrap="square" rtlCol="0">
            <a:spAutoFit/>
          </a:bodyPr>
          <a:lstStyle/>
          <a:p>
            <a:r>
              <a:rPr lang="en-US" sz="2400" dirty="0">
                <a:solidFill>
                  <a:srgbClr val="000000"/>
                </a:solidFill>
                <a:latin typeface="Times New Roman"/>
                <a:cs typeface="Times New Roman"/>
              </a:rPr>
              <a:t>Whether we are readers, writers, listeners, or speakers, the “heart” of clear communication is the main idea, or point, and the support for the main idea.</a:t>
            </a:r>
            <a:endParaRPr lang="en-US" sz="2400" dirty="0">
              <a:latin typeface="Times New Roman"/>
              <a:cs typeface="Times New Roman"/>
            </a:endParaRPr>
          </a:p>
        </p:txBody>
      </p:sp>
      <p:pic>
        <p:nvPicPr>
          <p:cNvPr id="12" name="Picture 11" descr="ch 01 p 43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0435" y="3215183"/>
            <a:ext cx="3183131" cy="3200400"/>
          </a:xfrm>
          <a:prstGeom prst="rect">
            <a:avLst/>
          </a:prstGeom>
        </p:spPr>
      </p:pic>
      <p:sp>
        <p:nvSpPr>
          <p:cNvPr id="13"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175943483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3D7C51">
                <a:alpha val="80000"/>
              </a:srgbClr>
            </a:gs>
          </a:gsLst>
          <a:lin ang="16200000" scaled="0"/>
          <a:tileRect/>
        </a:gradFill>
        <a:effectLst/>
      </p:bgPr>
    </p:bg>
    <p:spTree>
      <p:nvGrpSpPr>
        <p:cNvPr id="1" name=""/>
        <p:cNvGrpSpPr/>
        <p:nvPr/>
      </p:nvGrpSpPr>
      <p:grpSpPr>
        <a:xfrm>
          <a:off x="0" y="0"/>
          <a:ext cx="0" cy="0"/>
          <a:chOff x="0" y="0"/>
          <a:chExt cx="0" cy="0"/>
        </a:xfrm>
      </p:grpSpPr>
      <p:sp>
        <p:nvSpPr>
          <p:cNvPr id="6" name="Rectangle 5"/>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7" name="Rectangle 6"/>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0" name="Rectangle 9"/>
          <p:cNvSpPr/>
          <p:nvPr/>
        </p:nvSpPr>
        <p:spPr>
          <a:xfrm>
            <a:off x="731520" y="908953"/>
            <a:ext cx="7680960" cy="5539798"/>
          </a:xfrm>
          <a:prstGeom prst="rect">
            <a:avLst/>
          </a:prstGeom>
          <a:solidFill>
            <a:srgbClr val="FDEBCE"/>
          </a:solidFill>
          <a:ln>
            <a:solidFill>
              <a:srgbClr val="B41A2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1" name="TextBox 10"/>
          <p:cNvSpPr txBox="1"/>
          <p:nvPr/>
        </p:nvSpPr>
        <p:spPr>
          <a:xfrm>
            <a:off x="1294488" y="1611876"/>
            <a:ext cx="5908330" cy="369332"/>
          </a:xfrm>
          <a:prstGeom prst="rect">
            <a:avLst/>
          </a:prstGeom>
          <a:noFill/>
        </p:spPr>
        <p:txBody>
          <a:bodyPr wrap="square" rtlCol="0">
            <a:spAutoFit/>
          </a:bodyPr>
          <a:lstStyle/>
          <a:p>
            <a:r>
              <a:rPr lang="en-US" dirty="0">
                <a:solidFill>
                  <a:prstClr val="black"/>
                </a:solidFill>
                <a:latin typeface="Times New Roman"/>
                <a:cs typeface="Times New Roman"/>
              </a:rPr>
              <a:t>In this chapter, you learned the following:</a:t>
            </a:r>
          </a:p>
        </p:txBody>
      </p:sp>
      <p:sp>
        <p:nvSpPr>
          <p:cNvPr id="20" name="TextBox 19"/>
          <p:cNvSpPr txBox="1"/>
          <p:nvPr/>
        </p:nvSpPr>
        <p:spPr>
          <a:xfrm>
            <a:off x="1831123" y="3040520"/>
            <a:ext cx="6319588" cy="1200329"/>
          </a:xfrm>
          <a:prstGeom prst="rect">
            <a:avLst/>
          </a:prstGeom>
          <a:noFill/>
        </p:spPr>
        <p:txBody>
          <a:bodyPr wrap="square" rtlCol="0">
            <a:spAutoFit/>
          </a:bodyPr>
          <a:lstStyle/>
          <a:p>
            <a:r>
              <a:rPr lang="en-US" dirty="0">
                <a:solidFill>
                  <a:srgbClr val="000000"/>
                </a:solidFill>
                <a:latin typeface="Times New Roman"/>
                <a:cs typeface="Times New Roman"/>
              </a:rPr>
              <a:t>Three strategies that will help you find the main idea are to </a:t>
            </a:r>
          </a:p>
          <a:p>
            <a:r>
              <a:rPr lang="en-US" dirty="0">
                <a:solidFill>
                  <a:srgbClr val="000000"/>
                </a:solidFill>
                <a:latin typeface="Times New Roman"/>
                <a:cs typeface="Times New Roman"/>
              </a:rPr>
              <a:t>1) look for general versus specific ideas; 2) use the topic (the </a:t>
            </a:r>
          </a:p>
          <a:p>
            <a:r>
              <a:rPr lang="en-US" dirty="0">
                <a:solidFill>
                  <a:srgbClr val="000000"/>
                </a:solidFill>
                <a:latin typeface="Times New Roman"/>
                <a:cs typeface="Times New Roman"/>
              </a:rPr>
              <a:t>general subject of a selection) to lead you to the main idea; </a:t>
            </a:r>
          </a:p>
          <a:p>
            <a:r>
              <a:rPr lang="en-US" dirty="0">
                <a:solidFill>
                  <a:srgbClr val="000000"/>
                </a:solidFill>
                <a:latin typeface="Times New Roman"/>
                <a:cs typeface="Times New Roman"/>
              </a:rPr>
              <a:t>3) use key words—verbal clues that lead you to the main idea.</a:t>
            </a:r>
            <a:endParaRPr lang="en-US" dirty="0">
              <a:solidFill>
                <a:prstClr val="black"/>
              </a:solidFill>
              <a:latin typeface="Times New Roman"/>
              <a:cs typeface="Times New Roman"/>
            </a:endParaRPr>
          </a:p>
        </p:txBody>
      </p:sp>
      <p:sp>
        <p:nvSpPr>
          <p:cNvPr id="13" name="TextBox 12"/>
          <p:cNvSpPr txBox="1"/>
          <p:nvPr/>
        </p:nvSpPr>
        <p:spPr>
          <a:xfrm>
            <a:off x="1831123" y="4376921"/>
            <a:ext cx="6111234" cy="646331"/>
          </a:xfrm>
          <a:prstGeom prst="rect">
            <a:avLst/>
          </a:prstGeom>
          <a:noFill/>
        </p:spPr>
        <p:txBody>
          <a:bodyPr wrap="square" rtlCol="0">
            <a:spAutoFit/>
          </a:bodyPr>
          <a:lstStyle/>
          <a:p>
            <a:r>
              <a:rPr lang="en-US" dirty="0">
                <a:solidFill>
                  <a:srgbClr val="000000"/>
                </a:solidFill>
                <a:latin typeface="Times New Roman"/>
                <a:cs typeface="Times New Roman"/>
              </a:rPr>
              <a:t>The main idea often appears at the beginning of a paragraph, though it may appear elsewhere in a paragraph.</a:t>
            </a:r>
            <a:endParaRPr lang="en-US" dirty="0">
              <a:solidFill>
                <a:prstClr val="black"/>
              </a:solidFill>
              <a:latin typeface="Times New Roman"/>
              <a:cs typeface="Times New Roman"/>
            </a:endParaRPr>
          </a:p>
        </p:txBody>
      </p:sp>
      <p:sp>
        <p:nvSpPr>
          <p:cNvPr id="14" name="TextBox 13"/>
          <p:cNvSpPr txBox="1"/>
          <p:nvPr/>
        </p:nvSpPr>
        <p:spPr>
          <a:xfrm>
            <a:off x="1835594" y="2038016"/>
            <a:ext cx="6208776" cy="1200329"/>
          </a:xfrm>
          <a:prstGeom prst="rect">
            <a:avLst/>
          </a:prstGeom>
          <a:noFill/>
        </p:spPr>
        <p:txBody>
          <a:bodyPr wrap="square" rtlCol="0">
            <a:spAutoFit/>
          </a:bodyPr>
          <a:lstStyle/>
          <a:p>
            <a:r>
              <a:rPr lang="en-US" dirty="0">
                <a:solidFill>
                  <a:srgbClr val="000000"/>
                </a:solidFill>
                <a:latin typeface="Times New Roman"/>
                <a:cs typeface="Times New Roman"/>
              </a:rPr>
              <a:t>Recognizing the main idea is the most important key to good comprehension. The main idea is a general “umbrella” idea; all the specific supporting material of the passage fits under it.</a:t>
            </a:r>
            <a:endParaRPr lang="en-US" dirty="0">
              <a:solidFill>
                <a:prstClr val="black"/>
              </a:solidFill>
              <a:latin typeface="Times New Roman"/>
              <a:cs typeface="Times New Roman"/>
            </a:endParaRPr>
          </a:p>
        </p:txBody>
      </p:sp>
      <p:sp>
        <p:nvSpPr>
          <p:cNvPr id="16" name="TextBox 15"/>
          <p:cNvSpPr txBox="1"/>
          <p:nvPr/>
        </p:nvSpPr>
        <p:spPr>
          <a:xfrm>
            <a:off x="1055176" y="1132340"/>
            <a:ext cx="2660904" cy="400110"/>
          </a:xfrm>
          <a:prstGeom prst="rect">
            <a:avLst/>
          </a:prstGeom>
          <a:noFill/>
        </p:spPr>
        <p:txBody>
          <a:bodyPr wrap="none" rtlCol="0">
            <a:spAutoFit/>
          </a:bodyPr>
          <a:lstStyle/>
          <a:p>
            <a:r>
              <a:rPr lang="en-US" sz="2000" b="1" dirty="0" smtClean="0">
                <a:solidFill>
                  <a:srgbClr val="8B3B85"/>
                </a:solidFill>
                <a:latin typeface="Arial"/>
                <a:cs typeface="Arial"/>
              </a:rPr>
              <a:t>Chapter Review</a:t>
            </a:r>
            <a:endParaRPr lang="en-US" sz="2000" b="1" dirty="0">
              <a:solidFill>
                <a:srgbClr val="8B3B85"/>
              </a:solidFill>
              <a:latin typeface="Arial"/>
              <a:cs typeface="Arial"/>
            </a:endParaRPr>
          </a:p>
        </p:txBody>
      </p:sp>
      <p:sp>
        <p:nvSpPr>
          <p:cNvPr id="25" name="Oval 24"/>
          <p:cNvSpPr>
            <a:spLocks noChangeAspect="1"/>
          </p:cNvSpPr>
          <p:nvPr/>
        </p:nvSpPr>
        <p:spPr>
          <a:xfrm>
            <a:off x="1636994" y="4507244"/>
            <a:ext cx="164592" cy="164592"/>
          </a:xfrm>
          <a:prstGeom prst="ellipse">
            <a:avLst/>
          </a:prstGeom>
          <a:solidFill>
            <a:srgbClr val="8B3B85"/>
          </a:solidFill>
          <a:ln>
            <a:solidFill>
              <a:srgbClr val="8B3B8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Times New Roman"/>
              <a:cs typeface="Times New Roman"/>
            </a:endParaRPr>
          </a:p>
        </p:txBody>
      </p:sp>
      <p:sp>
        <p:nvSpPr>
          <p:cNvPr id="29" name="Oval 28"/>
          <p:cNvSpPr>
            <a:spLocks noChangeAspect="1"/>
          </p:cNvSpPr>
          <p:nvPr/>
        </p:nvSpPr>
        <p:spPr>
          <a:xfrm>
            <a:off x="1636994" y="3167015"/>
            <a:ext cx="164592" cy="164592"/>
          </a:xfrm>
          <a:prstGeom prst="ellipse">
            <a:avLst/>
          </a:prstGeom>
          <a:solidFill>
            <a:srgbClr val="8B3B85"/>
          </a:solidFill>
          <a:ln>
            <a:solidFill>
              <a:srgbClr val="8B3B8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Times New Roman"/>
              <a:cs typeface="Times New Roman"/>
            </a:endParaRPr>
          </a:p>
        </p:txBody>
      </p:sp>
      <p:sp>
        <p:nvSpPr>
          <p:cNvPr id="30" name="Oval 29"/>
          <p:cNvSpPr>
            <a:spLocks noChangeAspect="1"/>
          </p:cNvSpPr>
          <p:nvPr/>
        </p:nvSpPr>
        <p:spPr>
          <a:xfrm>
            <a:off x="1636994" y="2189424"/>
            <a:ext cx="164592" cy="164592"/>
          </a:xfrm>
          <a:prstGeom prst="ellipse">
            <a:avLst/>
          </a:prstGeom>
          <a:solidFill>
            <a:srgbClr val="8B3B85"/>
          </a:solidFill>
          <a:ln>
            <a:solidFill>
              <a:srgbClr val="8B3B8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Times New Roman"/>
              <a:cs typeface="Times New Roman"/>
            </a:endParaRPr>
          </a:p>
        </p:txBody>
      </p:sp>
      <p:sp>
        <p:nvSpPr>
          <p:cNvPr id="27" name="TextBox 26"/>
          <p:cNvSpPr txBox="1"/>
          <p:nvPr/>
        </p:nvSpPr>
        <p:spPr>
          <a:xfrm>
            <a:off x="1208357" y="5357546"/>
            <a:ext cx="7205472" cy="646331"/>
          </a:xfrm>
          <a:prstGeom prst="rect">
            <a:avLst/>
          </a:prstGeom>
          <a:noFill/>
        </p:spPr>
        <p:txBody>
          <a:bodyPr wrap="square" rtlCol="0">
            <a:spAutoFit/>
          </a:bodyPr>
          <a:lstStyle/>
          <a:p>
            <a:pPr indent="287338"/>
            <a:r>
              <a:rPr lang="en-US" dirty="0">
                <a:solidFill>
                  <a:srgbClr val="000000"/>
                </a:solidFill>
                <a:latin typeface="Times New Roman"/>
                <a:cs typeface="Times New Roman"/>
              </a:rPr>
              <a:t>The next chapter—Chapter 3—will sharpen your understanding of the specific details that authors use to support and develop their main ideas.</a:t>
            </a:r>
            <a:endParaRPr lang="en-US" dirty="0">
              <a:solidFill>
                <a:prstClr val="black"/>
              </a:solidFill>
              <a:latin typeface="Times New Roman"/>
              <a:cs typeface="Times New Roman"/>
            </a:endParaRPr>
          </a:p>
        </p:txBody>
      </p:sp>
      <p:sp>
        <p:nvSpPr>
          <p:cNvPr id="15" name="TextBox 14"/>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17"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375978104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13" grpId="0"/>
      <p:bldP spid="14" grpId="0"/>
      <p:bldP spid="25" grpId="0" animBg="1"/>
      <p:bldP spid="29" grpId="0" animBg="1"/>
      <p:bldP spid="30"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28163" y="340847"/>
            <a:ext cx="2030874" cy="307777"/>
          </a:xfrm>
          <a:prstGeom prst="rect">
            <a:avLst/>
          </a:prstGeom>
          <a:noFill/>
        </p:spPr>
        <p:txBody>
          <a:bodyPr wrap="none" rtlCol="0">
            <a:spAutoFit/>
          </a:bodyPr>
          <a:lstStyle/>
          <a:p>
            <a:r>
              <a:rPr lang="en-US" sz="1400" dirty="0" smtClean="0">
                <a:solidFill>
                  <a:srgbClr val="2E8538"/>
                </a:solidFill>
                <a:latin typeface="Arial"/>
                <a:cs typeface="Arial"/>
              </a:rPr>
              <a:t>What Is the Main Idea?</a:t>
            </a:r>
            <a:endParaRPr lang="en-US" sz="1400" dirty="0">
              <a:solidFill>
                <a:srgbClr val="2E8538"/>
              </a:solidFill>
              <a:latin typeface="Arial"/>
              <a:cs typeface="Arial"/>
            </a:endParaRPr>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12" name="TextBox 11"/>
          <p:cNvSpPr txBox="1"/>
          <p:nvPr/>
        </p:nvSpPr>
        <p:spPr>
          <a:xfrm>
            <a:off x="706583" y="660000"/>
            <a:ext cx="7909560" cy="707886"/>
          </a:xfrm>
          <a:prstGeom prst="rect">
            <a:avLst/>
          </a:prstGeom>
          <a:noFill/>
        </p:spPr>
        <p:txBody>
          <a:bodyPr wrap="square" rtlCol="0">
            <a:noAutofit/>
          </a:bodyPr>
          <a:lstStyle/>
          <a:p>
            <a:r>
              <a:rPr lang="en-US" sz="2000" dirty="0" smtClean="0">
                <a:solidFill>
                  <a:srgbClr val="B41A2D"/>
                </a:solidFill>
                <a:cs typeface="Tahoma"/>
              </a:rPr>
              <a:t>Below the paragraph </a:t>
            </a:r>
            <a:r>
              <a:rPr lang="en-US" sz="2000" dirty="0">
                <a:solidFill>
                  <a:srgbClr val="B41A2D"/>
                </a:solidFill>
                <a:cs typeface="Tahoma"/>
              </a:rPr>
              <a:t>are four statements from the </a:t>
            </a:r>
            <a:r>
              <a:rPr lang="en-US" sz="2000" dirty="0" smtClean="0">
                <a:solidFill>
                  <a:srgbClr val="B41A2D"/>
                </a:solidFill>
                <a:cs typeface="Tahoma"/>
              </a:rPr>
              <a:t>passage. </a:t>
            </a:r>
            <a:r>
              <a:rPr lang="en-US" sz="2000" dirty="0">
                <a:solidFill>
                  <a:srgbClr val="B41A2D"/>
                </a:solidFill>
                <a:cs typeface="Tahoma"/>
              </a:rPr>
              <a:t>Pick out the general statement that is supported by the other material in the passage.</a:t>
            </a:r>
          </a:p>
        </p:txBody>
      </p:sp>
      <p:sp>
        <p:nvSpPr>
          <p:cNvPr id="13" name="Rectangle 12"/>
          <p:cNvSpPr>
            <a:spLocks noChangeArrowheads="1"/>
          </p:cNvSpPr>
          <p:nvPr/>
        </p:nvSpPr>
        <p:spPr bwMode="auto">
          <a:xfrm>
            <a:off x="479610" y="1435608"/>
            <a:ext cx="8266176" cy="2739211"/>
          </a:xfrm>
          <a:prstGeom prst="rect">
            <a:avLst/>
          </a:prstGeom>
          <a:solidFill>
            <a:srgbClr val="FDEBCE">
              <a:alpha val="40000"/>
            </a:srgbClr>
          </a:solidFill>
          <a:ln w="9525">
            <a:solidFill>
              <a:srgbClr val="3D65B1"/>
            </a:solidFill>
            <a:miter lim="800000"/>
            <a:headEnd/>
            <a:tailEnd/>
          </a:ln>
        </p:spPr>
        <p:txBody>
          <a:bodyPr lIns="274320" tIns="137160" rIns="274320" bIns="137160">
            <a:spAutoFit/>
          </a:bodyPr>
          <a:lstStyle/>
          <a:p>
            <a:pPr>
              <a:tabLst>
                <a:tab pos="452438" algn="l"/>
              </a:tabLst>
            </a:pPr>
            <a:r>
              <a:rPr lang="en-US" sz="1600" dirty="0">
                <a:latin typeface="Times New Roman"/>
                <a:cs typeface="Times New Roman"/>
              </a:rPr>
              <a:t>	Many people feel that violence on television is harmless entertainment. However, we now know that TV violence does affect people in negative ways. One study showed that frequent TV watchers are more fearful and suspicious of others. They try to protect </a:t>
            </a:r>
          </a:p>
          <a:p>
            <a:pPr>
              <a:tabLst>
                <a:tab pos="452438" algn="l"/>
              </a:tabLst>
            </a:pPr>
            <a:r>
              <a:rPr lang="en-US" sz="1600" dirty="0">
                <a:latin typeface="Times New Roman"/>
                <a:cs typeface="Times New Roman"/>
              </a:rPr>
              <a:t>themselves from the outside world with extra locks on the doors, alarm systems, guard dogs, and guns. In addition, that same study showed that heavy TV watchers are less upset about real-life violence than non-TV watchers. It seems that the constant violence they see on TV makes them less sensitive to the real thing. Another study, of a group of children, found that TV violence increases aggressive behavior. Children who watched violent shows were more willing to hurt another child in games where they were given a choice between helping and hurting. They were also more likely to select toy weapons over other kinds of playthings.</a:t>
            </a:r>
          </a:p>
        </p:txBody>
      </p:sp>
      <p:grpSp>
        <p:nvGrpSpPr>
          <p:cNvPr id="2" name="Group 1"/>
          <p:cNvGrpSpPr/>
          <p:nvPr/>
        </p:nvGrpSpPr>
        <p:grpSpPr>
          <a:xfrm>
            <a:off x="414107" y="4263435"/>
            <a:ext cx="8759952" cy="2181291"/>
            <a:chOff x="414107" y="4263435"/>
            <a:chExt cx="8759952" cy="2181291"/>
          </a:xfrm>
        </p:grpSpPr>
        <p:sp>
          <p:nvSpPr>
            <p:cNvPr id="14" name="TextBox 13"/>
            <p:cNvSpPr txBox="1"/>
            <p:nvPr/>
          </p:nvSpPr>
          <p:spPr>
            <a:xfrm>
              <a:off x="414107" y="4263435"/>
              <a:ext cx="8302752" cy="400110"/>
            </a:xfrm>
            <a:prstGeom prst="rect">
              <a:avLst/>
            </a:prstGeom>
            <a:noFill/>
          </p:spPr>
          <p:txBody>
            <a:bodyPr wrap="square" rtlCol="0">
              <a:spAutoFit/>
            </a:bodyPr>
            <a:lstStyle/>
            <a:p>
              <a:pPr marL="227013" indent="-227013"/>
              <a:r>
                <a:rPr lang="en-US" sz="2000" b="1" dirty="0" smtClean="0">
                  <a:solidFill>
                    <a:srgbClr val="3D65B1"/>
                  </a:solidFill>
                  <a:latin typeface="Times New Roman"/>
                  <a:ea typeface="ＭＳ Ｐゴシック" charset="0"/>
                  <a:cs typeface="Times New Roman"/>
                </a:rPr>
                <a:t>A. </a:t>
              </a:r>
              <a:r>
                <a:rPr lang="en-US" sz="2000" dirty="0">
                  <a:solidFill>
                    <a:srgbClr val="000000"/>
                  </a:solidFill>
                  <a:latin typeface="Times New Roman"/>
                  <a:cs typeface="Times New Roman"/>
                </a:rPr>
                <a:t>Many people feel that violence on television is harmless entertainment.</a:t>
              </a:r>
              <a:endParaRPr lang="en-US" sz="2000" dirty="0">
                <a:latin typeface="Times New Roman"/>
                <a:cs typeface="Times New Roman"/>
              </a:endParaRPr>
            </a:p>
          </p:txBody>
        </p:sp>
        <p:sp>
          <p:nvSpPr>
            <p:cNvPr id="16" name="TextBox 15"/>
            <p:cNvSpPr txBox="1"/>
            <p:nvPr/>
          </p:nvSpPr>
          <p:spPr>
            <a:xfrm>
              <a:off x="414107" y="5057577"/>
              <a:ext cx="7936992" cy="707886"/>
            </a:xfrm>
            <a:prstGeom prst="rect">
              <a:avLst/>
            </a:prstGeom>
            <a:noFill/>
          </p:spPr>
          <p:txBody>
            <a:bodyPr wrap="square" rtlCol="0">
              <a:spAutoFit/>
            </a:bodyPr>
            <a:lstStyle/>
            <a:p>
              <a:pPr marL="341313" indent="-341313"/>
              <a:r>
                <a:rPr lang="en-US" sz="2000" b="1" dirty="0" smtClean="0">
                  <a:solidFill>
                    <a:srgbClr val="3D65B1"/>
                  </a:solidFill>
                  <a:latin typeface="Times New Roman"/>
                  <a:ea typeface="ＭＳ Ｐゴシック" charset="0"/>
                  <a:cs typeface="Times New Roman"/>
                </a:rPr>
                <a:t>C. </a:t>
              </a:r>
              <a:r>
                <a:rPr lang="en-US" sz="2000" dirty="0">
                  <a:solidFill>
                    <a:srgbClr val="000000"/>
                  </a:solidFill>
                  <a:latin typeface="Times New Roman"/>
                  <a:cs typeface="Times New Roman"/>
                </a:rPr>
                <a:t>One study showed that frequent TV watchers are more fearful and suspicious of others.</a:t>
              </a:r>
              <a:endParaRPr lang="en-US" sz="2000" dirty="0">
                <a:latin typeface="Times New Roman"/>
                <a:cs typeface="Times New Roman"/>
              </a:endParaRPr>
            </a:p>
          </p:txBody>
        </p:sp>
        <p:sp>
          <p:nvSpPr>
            <p:cNvPr id="17" name="TextBox 16"/>
            <p:cNvSpPr txBox="1"/>
            <p:nvPr/>
          </p:nvSpPr>
          <p:spPr>
            <a:xfrm>
              <a:off x="414107" y="5736840"/>
              <a:ext cx="8302752" cy="707886"/>
            </a:xfrm>
            <a:prstGeom prst="rect">
              <a:avLst/>
            </a:prstGeom>
            <a:noFill/>
          </p:spPr>
          <p:txBody>
            <a:bodyPr wrap="square" rtlCol="0">
              <a:spAutoFit/>
            </a:bodyPr>
            <a:lstStyle/>
            <a:p>
              <a:pPr marL="339725" indent="-339725"/>
              <a:r>
                <a:rPr lang="en-US" sz="2000" b="1" dirty="0" smtClean="0">
                  <a:solidFill>
                    <a:srgbClr val="3D65B1"/>
                  </a:solidFill>
                  <a:latin typeface="Times New Roman"/>
                  <a:ea typeface="ＭＳ Ｐゴシック" charset="0"/>
                  <a:cs typeface="Times New Roman"/>
                </a:rPr>
                <a:t>D. </a:t>
              </a:r>
              <a:r>
                <a:rPr lang="en-US" sz="2000" dirty="0">
                  <a:solidFill>
                    <a:srgbClr val="000000"/>
                  </a:solidFill>
                  <a:latin typeface="Times New Roman"/>
                  <a:cs typeface="Times New Roman"/>
                </a:rPr>
                <a:t>They try to protect themselves from the outside world with extra locks on the doors, alarm systems, guard dogs, and guns.</a:t>
              </a:r>
              <a:endParaRPr lang="en-US" sz="2000" dirty="0">
                <a:latin typeface="Times New Roman"/>
                <a:cs typeface="Times New Roman"/>
              </a:endParaRPr>
            </a:p>
          </p:txBody>
        </p:sp>
        <p:sp>
          <p:nvSpPr>
            <p:cNvPr id="15" name="TextBox 14"/>
            <p:cNvSpPr txBox="1"/>
            <p:nvPr/>
          </p:nvSpPr>
          <p:spPr>
            <a:xfrm>
              <a:off x="414107" y="4660506"/>
              <a:ext cx="8759952" cy="400110"/>
            </a:xfrm>
            <a:prstGeom prst="rect">
              <a:avLst/>
            </a:prstGeom>
            <a:noFill/>
          </p:spPr>
          <p:txBody>
            <a:bodyPr wrap="square" rtlCol="0">
              <a:spAutoFit/>
            </a:bodyPr>
            <a:lstStyle/>
            <a:p>
              <a:pPr marL="227013" indent="-227013"/>
              <a:r>
                <a:rPr lang="en-US" sz="2000" b="1" dirty="0" smtClean="0">
                  <a:solidFill>
                    <a:srgbClr val="3D65B1"/>
                  </a:solidFill>
                  <a:latin typeface="Times New Roman"/>
                  <a:ea typeface="ＭＳ Ｐゴシック" charset="0"/>
                  <a:cs typeface="Times New Roman"/>
                </a:rPr>
                <a:t>B. </a:t>
              </a:r>
              <a:r>
                <a:rPr lang="en-US" sz="2000" dirty="0">
                  <a:solidFill>
                    <a:srgbClr val="000000"/>
                  </a:solidFill>
                  <a:latin typeface="Times New Roman"/>
                  <a:cs typeface="Times New Roman"/>
                </a:rPr>
                <a:t>However, we now know that TV violence does affect people in negative ways.</a:t>
              </a:r>
              <a:endParaRPr lang="en-US" sz="2000" dirty="0">
                <a:latin typeface="Times New Roman"/>
                <a:cs typeface="Times New Roman"/>
              </a:endParaRPr>
            </a:p>
          </p:txBody>
        </p:sp>
      </p:grpSp>
      <p:sp>
        <p:nvSpPr>
          <p:cNvPr id="20"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262277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28163" y="340847"/>
            <a:ext cx="2030874" cy="307777"/>
          </a:xfrm>
          <a:prstGeom prst="rect">
            <a:avLst/>
          </a:prstGeom>
          <a:noFill/>
        </p:spPr>
        <p:txBody>
          <a:bodyPr wrap="none" rtlCol="0">
            <a:spAutoFit/>
          </a:bodyPr>
          <a:lstStyle/>
          <a:p>
            <a:r>
              <a:rPr lang="en-US" sz="1400" dirty="0" smtClean="0">
                <a:solidFill>
                  <a:srgbClr val="2E8538"/>
                </a:solidFill>
                <a:latin typeface="Arial"/>
                <a:cs typeface="Arial"/>
              </a:rPr>
              <a:t>What Is the Main Idea?</a:t>
            </a:r>
            <a:endParaRPr lang="en-US" sz="1400" dirty="0">
              <a:solidFill>
                <a:srgbClr val="2E8538"/>
              </a:solidFill>
              <a:latin typeface="Arial"/>
              <a:cs typeface="Arial"/>
            </a:endParaRPr>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13" name="Rectangle 12"/>
          <p:cNvSpPr>
            <a:spLocks noChangeArrowheads="1"/>
          </p:cNvSpPr>
          <p:nvPr/>
        </p:nvSpPr>
        <p:spPr bwMode="auto">
          <a:xfrm>
            <a:off x="479610" y="1435608"/>
            <a:ext cx="8266176" cy="2739211"/>
          </a:xfrm>
          <a:prstGeom prst="rect">
            <a:avLst/>
          </a:prstGeom>
          <a:solidFill>
            <a:srgbClr val="FDEBCE">
              <a:alpha val="40000"/>
            </a:srgbClr>
          </a:solidFill>
          <a:ln w="9525">
            <a:solidFill>
              <a:srgbClr val="3D65B1"/>
            </a:solidFill>
            <a:miter lim="800000"/>
            <a:headEnd/>
            <a:tailEnd/>
          </a:ln>
        </p:spPr>
        <p:txBody>
          <a:bodyPr lIns="274320" tIns="137160" rIns="274320" bIns="137160">
            <a:spAutoFit/>
          </a:bodyPr>
          <a:lstStyle/>
          <a:p>
            <a:pPr>
              <a:tabLst>
                <a:tab pos="452438" algn="l"/>
              </a:tabLst>
            </a:pPr>
            <a:r>
              <a:rPr lang="en-US" sz="1600" dirty="0">
                <a:latin typeface="Times New Roman"/>
                <a:cs typeface="Times New Roman"/>
              </a:rPr>
              <a:t>	</a:t>
            </a:r>
            <a:r>
              <a:rPr lang="en-US" sz="1600" dirty="0">
                <a:solidFill>
                  <a:srgbClr val="B41A2D"/>
                </a:solidFill>
                <a:latin typeface="Times New Roman"/>
                <a:cs typeface="Times New Roman"/>
              </a:rPr>
              <a:t>Many people feel that violence on television is harmless entertainment. </a:t>
            </a:r>
            <a:r>
              <a:rPr lang="en-US" sz="1600" dirty="0">
                <a:latin typeface="Times New Roman"/>
                <a:cs typeface="Times New Roman"/>
              </a:rPr>
              <a:t>However, we now know that TV violence does affect people in negative ways. One study showed that frequent TV watchers are more fearful and suspicious of others. They try to protect </a:t>
            </a:r>
          </a:p>
          <a:p>
            <a:pPr>
              <a:tabLst>
                <a:tab pos="452438" algn="l"/>
              </a:tabLst>
            </a:pPr>
            <a:r>
              <a:rPr lang="en-US" sz="1600" dirty="0">
                <a:latin typeface="Times New Roman"/>
                <a:cs typeface="Times New Roman"/>
              </a:rPr>
              <a:t>themselves from the outside world with extra locks on the doors, alarm systems, guard dogs, and guns. In addition, that same study showed that heavy TV watchers are less upset about real-life violence than non-TV watchers. It seems that the constant violence they see on TV makes them less sensitive to the real thing. Another study, of a group of children, found that TV violence increases aggressive behavior. Children who watched violent shows were more willing to hurt another child in games where they were given a choice between helping and hurting. They were also more likely to select toy weapons over other kinds of playthings.</a:t>
            </a:r>
          </a:p>
        </p:txBody>
      </p:sp>
      <p:sp>
        <p:nvSpPr>
          <p:cNvPr id="14" name="TextBox 13"/>
          <p:cNvSpPr txBox="1"/>
          <p:nvPr/>
        </p:nvSpPr>
        <p:spPr>
          <a:xfrm>
            <a:off x="414107" y="4263435"/>
            <a:ext cx="8302752" cy="400110"/>
          </a:xfrm>
          <a:prstGeom prst="rect">
            <a:avLst/>
          </a:prstGeom>
          <a:noFill/>
        </p:spPr>
        <p:txBody>
          <a:bodyPr wrap="square" rtlCol="0">
            <a:spAutoFit/>
          </a:bodyPr>
          <a:lstStyle/>
          <a:p>
            <a:pPr marL="227013" indent="-227013"/>
            <a:r>
              <a:rPr lang="en-US" sz="2000" b="1" dirty="0" smtClean="0">
                <a:solidFill>
                  <a:srgbClr val="3D65B1"/>
                </a:solidFill>
                <a:latin typeface="Times New Roman"/>
                <a:ea typeface="ＭＳ Ｐゴシック" charset="0"/>
                <a:cs typeface="Times New Roman"/>
              </a:rPr>
              <a:t>A. </a:t>
            </a:r>
            <a:r>
              <a:rPr lang="en-US" sz="2000" dirty="0">
                <a:solidFill>
                  <a:srgbClr val="000000"/>
                </a:solidFill>
                <a:latin typeface="Times New Roman"/>
                <a:cs typeface="Times New Roman"/>
              </a:rPr>
              <a:t>Many people feel that violence on television is harmless entertainment.</a:t>
            </a:r>
            <a:endParaRPr lang="en-US" sz="2000" dirty="0">
              <a:latin typeface="Times New Roman"/>
              <a:cs typeface="Times New Roman"/>
            </a:endParaRPr>
          </a:p>
        </p:txBody>
      </p:sp>
      <p:sp>
        <p:nvSpPr>
          <p:cNvPr id="20" name="Rectangle 8"/>
          <p:cNvSpPr>
            <a:spLocks noChangeArrowheads="1"/>
          </p:cNvSpPr>
          <p:nvPr/>
        </p:nvSpPr>
        <p:spPr bwMode="auto">
          <a:xfrm>
            <a:off x="685800" y="4906464"/>
            <a:ext cx="7772400" cy="1143000"/>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1350B2"/>
                </a:solidFill>
                <a:miter lim="800000"/>
                <a:headEnd/>
                <a:tailEnd/>
              </a14:hiddenLine>
            </a:ext>
          </a:extLst>
        </p:spPr>
        <p:txBody>
          <a:bodyPr/>
          <a:lstStyle/>
          <a:p>
            <a:r>
              <a:rPr lang="en-US" dirty="0">
                <a:solidFill>
                  <a:srgbClr val="3D65B1"/>
                </a:solidFill>
              </a:rPr>
              <a:t>The paragraph does not support the idea that TV violence is harmless, so sentence A cannot be the main idea. However, it does introduce the topic </a:t>
            </a:r>
          </a:p>
          <a:p>
            <a:r>
              <a:rPr lang="en-US" dirty="0">
                <a:solidFill>
                  <a:srgbClr val="3D65B1"/>
                </a:solidFill>
              </a:rPr>
              <a:t>of the paragraph: TV violence.</a:t>
            </a:r>
          </a:p>
        </p:txBody>
      </p:sp>
      <p:pic>
        <p:nvPicPr>
          <p:cNvPr id="21" name="Picture 20" descr="wrong 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05" y="4395755"/>
            <a:ext cx="236338" cy="256032"/>
          </a:xfrm>
          <a:prstGeom prst="rect">
            <a:avLst/>
          </a:prstGeom>
        </p:spPr>
      </p:pic>
      <p:sp>
        <p:nvSpPr>
          <p:cNvPr id="10"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310166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EDCCB">
                <a:alpha val="10000"/>
              </a:srgbClr>
            </a:gs>
          </a:gsLst>
          <a:lin ang="16200000" scaled="0"/>
          <a:tileRect/>
        </a:gradFill>
        <a:effectLst/>
      </p:bgPr>
    </p:bg>
    <p:spTree>
      <p:nvGrpSpPr>
        <p:cNvPr id="1" name=""/>
        <p:cNvGrpSpPr/>
        <p:nvPr/>
      </p:nvGrpSpPr>
      <p:grpSpPr>
        <a:xfrm>
          <a:off x="0" y="0"/>
          <a:ext cx="0" cy="0"/>
          <a:chOff x="0" y="0"/>
          <a:chExt cx="0" cy="0"/>
        </a:xfrm>
      </p:grpSpPr>
      <p:sp>
        <p:nvSpPr>
          <p:cNvPr id="18" name="Rectangle 17"/>
          <p:cNvSpPr/>
          <p:nvPr/>
        </p:nvSpPr>
        <p:spPr>
          <a:xfrm>
            <a:off x="0" y="292608"/>
            <a:ext cx="9162288" cy="411480"/>
          </a:xfrm>
          <a:prstGeom prst="rect">
            <a:avLst/>
          </a:prstGeom>
          <a:solidFill>
            <a:srgbClr val="CEDC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62288" cy="292608"/>
          </a:xfrm>
          <a:prstGeom prst="rect">
            <a:avLst/>
          </a:prstGeom>
          <a:solidFill>
            <a:srgbClr val="2E8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28163" y="340847"/>
            <a:ext cx="2030874" cy="307777"/>
          </a:xfrm>
          <a:prstGeom prst="rect">
            <a:avLst/>
          </a:prstGeom>
          <a:noFill/>
        </p:spPr>
        <p:txBody>
          <a:bodyPr wrap="none" rtlCol="0">
            <a:spAutoFit/>
          </a:bodyPr>
          <a:lstStyle/>
          <a:p>
            <a:r>
              <a:rPr lang="en-US" sz="1400" dirty="0" smtClean="0">
                <a:solidFill>
                  <a:srgbClr val="2E8538"/>
                </a:solidFill>
                <a:latin typeface="Arial"/>
                <a:cs typeface="Arial"/>
              </a:rPr>
              <a:t>What Is the Main Idea?</a:t>
            </a:r>
            <a:endParaRPr lang="en-US" sz="1400" dirty="0">
              <a:solidFill>
                <a:srgbClr val="2E8538"/>
              </a:solidFill>
              <a:latin typeface="Arial"/>
              <a:cs typeface="Arial"/>
            </a:endParaRPr>
          </a:p>
        </p:txBody>
      </p:sp>
      <p:sp>
        <p:nvSpPr>
          <p:cNvPr id="8" name="TextBox 7"/>
          <p:cNvSpPr txBox="1"/>
          <p:nvPr/>
        </p:nvSpPr>
        <p:spPr>
          <a:xfrm>
            <a:off x="7157733" y="9344"/>
            <a:ext cx="1929359" cy="276999"/>
          </a:xfrm>
          <a:prstGeom prst="rect">
            <a:avLst/>
          </a:prstGeom>
          <a:noFill/>
        </p:spPr>
        <p:txBody>
          <a:bodyPr wrap="none" rtlCol="0">
            <a:spAutoFit/>
          </a:bodyPr>
          <a:lstStyle/>
          <a:p>
            <a:pPr algn="r"/>
            <a:r>
              <a:rPr lang="en-US" sz="1200" dirty="0" smtClean="0">
                <a:solidFill>
                  <a:srgbClr val="CEDCCB"/>
                </a:solidFill>
                <a:latin typeface="Arial"/>
                <a:cs typeface="Arial"/>
              </a:rPr>
              <a:t>CHAPTER 2   Main Ideas</a:t>
            </a:r>
            <a:endParaRPr lang="en-US" sz="1200" dirty="0">
              <a:solidFill>
                <a:srgbClr val="CEDCCB"/>
              </a:solidFill>
              <a:latin typeface="Arial"/>
              <a:cs typeface="Arial"/>
            </a:endParaRPr>
          </a:p>
        </p:txBody>
      </p:sp>
      <p:sp>
        <p:nvSpPr>
          <p:cNvPr id="13" name="Rectangle 12"/>
          <p:cNvSpPr>
            <a:spLocks noChangeArrowheads="1"/>
          </p:cNvSpPr>
          <p:nvPr/>
        </p:nvSpPr>
        <p:spPr bwMode="auto">
          <a:xfrm>
            <a:off x="479610" y="1435608"/>
            <a:ext cx="8266176" cy="2739211"/>
          </a:xfrm>
          <a:prstGeom prst="rect">
            <a:avLst/>
          </a:prstGeom>
          <a:solidFill>
            <a:srgbClr val="FDEBCE">
              <a:alpha val="40000"/>
            </a:srgbClr>
          </a:solidFill>
          <a:ln w="9525">
            <a:solidFill>
              <a:srgbClr val="3D65B1"/>
            </a:solidFill>
            <a:miter lim="800000"/>
            <a:headEnd/>
            <a:tailEnd/>
          </a:ln>
        </p:spPr>
        <p:txBody>
          <a:bodyPr lIns="274320" tIns="137160" rIns="274320" bIns="137160">
            <a:spAutoFit/>
          </a:bodyPr>
          <a:lstStyle/>
          <a:p>
            <a:pPr>
              <a:tabLst>
                <a:tab pos="452438" algn="l"/>
              </a:tabLst>
            </a:pPr>
            <a:r>
              <a:rPr lang="en-US" sz="1600" dirty="0">
                <a:latin typeface="Times New Roman"/>
                <a:cs typeface="Times New Roman"/>
              </a:rPr>
              <a:t>	Many people feel that violence on television is harmless entertainment. However, we now know that TV violence does affect people in negative ways. </a:t>
            </a:r>
            <a:r>
              <a:rPr lang="en-US" sz="1600" dirty="0">
                <a:solidFill>
                  <a:srgbClr val="B41A2D"/>
                </a:solidFill>
                <a:latin typeface="Times New Roman"/>
                <a:cs typeface="Times New Roman"/>
              </a:rPr>
              <a:t>One study showed that frequent TV watchers are more fearful and suspicious of others.</a:t>
            </a:r>
            <a:r>
              <a:rPr lang="en-US" sz="1600" dirty="0">
                <a:latin typeface="Times New Roman"/>
                <a:cs typeface="Times New Roman"/>
              </a:rPr>
              <a:t> They try to protect </a:t>
            </a:r>
          </a:p>
          <a:p>
            <a:pPr>
              <a:tabLst>
                <a:tab pos="452438" algn="l"/>
              </a:tabLst>
            </a:pPr>
            <a:r>
              <a:rPr lang="en-US" sz="1600" dirty="0">
                <a:latin typeface="Times New Roman"/>
                <a:cs typeface="Times New Roman"/>
              </a:rPr>
              <a:t>themselves from the outside world with extra locks on the doors, alarm systems, guard dogs, and guns. In addition, that same study showed that heavy TV watchers are less upset about real-life violence than non-TV watchers. It seems that the constant violence they see on TV makes them less sensitive to the real thing. Another study, of a group of children, found that TV violence increases aggressive behavior. Children who watched violent shows were more willing to hurt another child in games where they were given a choice between helping and hurting. They were also more likely to select toy weapons over other kinds of playthings.</a:t>
            </a:r>
          </a:p>
        </p:txBody>
      </p:sp>
      <p:sp>
        <p:nvSpPr>
          <p:cNvPr id="16" name="TextBox 15"/>
          <p:cNvSpPr txBox="1"/>
          <p:nvPr/>
        </p:nvSpPr>
        <p:spPr>
          <a:xfrm>
            <a:off x="414107" y="5057577"/>
            <a:ext cx="7936992" cy="707886"/>
          </a:xfrm>
          <a:prstGeom prst="rect">
            <a:avLst/>
          </a:prstGeom>
          <a:noFill/>
        </p:spPr>
        <p:txBody>
          <a:bodyPr wrap="square" rtlCol="0">
            <a:spAutoFit/>
          </a:bodyPr>
          <a:lstStyle/>
          <a:p>
            <a:pPr marL="341313" indent="-341313"/>
            <a:r>
              <a:rPr lang="en-US" sz="2000" b="1" dirty="0" smtClean="0">
                <a:solidFill>
                  <a:srgbClr val="3D65B1"/>
                </a:solidFill>
                <a:latin typeface="Times New Roman"/>
                <a:ea typeface="ＭＳ Ｐゴシック" charset="0"/>
                <a:cs typeface="Times New Roman"/>
              </a:rPr>
              <a:t>C. </a:t>
            </a:r>
            <a:r>
              <a:rPr lang="en-US" sz="2000" dirty="0">
                <a:solidFill>
                  <a:srgbClr val="000000"/>
                </a:solidFill>
                <a:latin typeface="Times New Roman"/>
                <a:cs typeface="Times New Roman"/>
              </a:rPr>
              <a:t>One study showed that frequent TV watchers are more fearful and suspicious of others.</a:t>
            </a:r>
            <a:endParaRPr lang="en-US" sz="2000" dirty="0">
              <a:latin typeface="Times New Roman"/>
              <a:cs typeface="Times New Roman"/>
            </a:endParaRPr>
          </a:p>
        </p:txBody>
      </p:sp>
      <p:sp>
        <p:nvSpPr>
          <p:cNvPr id="11" name="Rectangle 8"/>
          <p:cNvSpPr>
            <a:spLocks noChangeArrowheads="1"/>
          </p:cNvSpPr>
          <p:nvPr/>
        </p:nvSpPr>
        <p:spPr bwMode="auto">
          <a:xfrm>
            <a:off x="685798" y="5708855"/>
            <a:ext cx="7699248" cy="923330"/>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1350B2"/>
                </a:solidFill>
                <a:miter lim="800000"/>
                <a:headEnd/>
                <a:tailEnd/>
              </a14:hiddenLine>
            </a:ext>
          </a:extLst>
        </p:spPr>
        <p:txBody>
          <a:bodyPr wrap="square">
            <a:spAutoFit/>
          </a:bodyPr>
          <a:lstStyle/>
          <a:p>
            <a:pPr>
              <a:spcBef>
                <a:spcPct val="20000"/>
              </a:spcBef>
            </a:pPr>
            <a:r>
              <a:rPr lang="en-US" dirty="0">
                <a:solidFill>
                  <a:srgbClr val="3D65B1"/>
                </a:solidFill>
              </a:rPr>
              <a:t>This sentence is about only one study. It is not general enough to include the other studies that are also cited in the paragraph. It is the first supporting idea for the main idea.</a:t>
            </a:r>
          </a:p>
        </p:txBody>
      </p:sp>
      <p:pic>
        <p:nvPicPr>
          <p:cNvPr id="12" name="Picture 11" descr="wrong 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23" y="5142702"/>
            <a:ext cx="236338" cy="256032"/>
          </a:xfrm>
          <a:prstGeom prst="rect">
            <a:avLst/>
          </a:prstGeom>
        </p:spPr>
      </p:pic>
      <p:sp>
        <p:nvSpPr>
          <p:cNvPr id="10" name="Footer Placeholder 1"/>
          <p:cNvSpPr>
            <a:spLocks noGrp="1"/>
          </p:cNvSpPr>
          <p:nvPr>
            <p:ph type="ftr" sz="quarter" idx="11"/>
          </p:nvPr>
        </p:nvSpPr>
        <p:spPr>
          <a:xfrm>
            <a:off x="6266688" y="6588973"/>
            <a:ext cx="2895600" cy="274320"/>
          </a:xfrm>
        </p:spPr>
        <p:txBody>
          <a:bodyPr/>
          <a:lstStyle/>
          <a:p>
            <a:r>
              <a:rPr lang="en-US" sz="900" dirty="0">
                <a:solidFill>
                  <a:prstClr val="black">
                    <a:tint val="75000"/>
                  </a:prstClr>
                </a:solidFill>
                <a:latin typeface="Times New Roman"/>
                <a:cs typeface="Times New Roman"/>
              </a:rPr>
              <a:t>Copyright © 2015 Townsend Press. All rights reserved.  </a:t>
            </a:r>
          </a:p>
        </p:txBody>
      </p:sp>
    </p:spTree>
    <p:extLst>
      <p:ext uri="{BB962C8B-B14F-4D97-AF65-F5344CB8AC3E}">
        <p14:creationId xmlns:p14="http://schemas.microsoft.com/office/powerpoint/2010/main" val="372946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3107</TotalTime>
  <Words>4734</Words>
  <Application>Microsoft Office PowerPoint</Application>
  <PresentationFormat>On-screen Show (4:3)</PresentationFormat>
  <Paragraphs>671</Paragraphs>
  <Slides>65</Slides>
  <Notes>65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65</vt:i4>
      </vt:variant>
    </vt:vector>
  </HeadingPairs>
  <TitlesOfParts>
    <vt:vector size="73" baseType="lpstr">
      <vt:lpstr>ＭＳ Ｐゴシック</vt:lpstr>
      <vt:lpstr>Arial</vt:lpstr>
      <vt:lpstr>Calibri</vt:lpstr>
      <vt:lpstr>Tahoma</vt:lpstr>
      <vt:lpstr>Times New Roman</vt:lpstr>
      <vt:lpstr>Trebuchet MS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Blauvelt</dc:creator>
  <cp:lastModifiedBy>Judy L. Hainsworth</cp:lastModifiedBy>
  <cp:revision>359</cp:revision>
  <dcterms:created xsi:type="dcterms:W3CDTF">2012-09-01T18:23:15Z</dcterms:created>
  <dcterms:modified xsi:type="dcterms:W3CDTF">2016-09-14T15:03:12Z</dcterms:modified>
</cp:coreProperties>
</file>